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2"/>
  </p:notesMasterIdLst>
  <p:handoutMasterIdLst>
    <p:handoutMasterId r:id="rId23"/>
  </p:handoutMasterIdLst>
  <p:sldIdLst>
    <p:sldId id="327" r:id="rId2"/>
    <p:sldId id="328" r:id="rId3"/>
    <p:sldId id="277" r:id="rId4"/>
    <p:sldId id="329" r:id="rId5"/>
    <p:sldId id="281" r:id="rId6"/>
    <p:sldId id="331" r:id="rId7"/>
    <p:sldId id="282" r:id="rId8"/>
    <p:sldId id="343" r:id="rId9"/>
    <p:sldId id="330" r:id="rId10"/>
    <p:sldId id="283" r:id="rId11"/>
    <p:sldId id="332" r:id="rId12"/>
    <p:sldId id="333" r:id="rId13"/>
    <p:sldId id="334" r:id="rId14"/>
    <p:sldId id="336" r:id="rId15"/>
    <p:sldId id="335" r:id="rId16"/>
    <p:sldId id="337" r:id="rId17"/>
    <p:sldId id="338" r:id="rId18"/>
    <p:sldId id="339" r:id="rId19"/>
    <p:sldId id="340" r:id="rId20"/>
    <p:sldId id="34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ECE9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327" autoAdjust="0"/>
    <p:restoredTop sz="94660"/>
  </p:normalViewPr>
  <p:slideViewPr>
    <p:cSldViewPr>
      <p:cViewPr>
        <p:scale>
          <a:sx n="100" d="100"/>
          <a:sy n="100" d="100"/>
        </p:scale>
        <p:origin x="12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1C9A15-B692-490F-8749-16308C87B629}" type="datetimeFigureOut">
              <a:rPr lang="en-US"/>
              <a:pPr>
                <a:defRPr/>
              </a:pPr>
              <a:t>1/31/2011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8CB9E8-C676-4061-AADA-A17E0B1A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3044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FE6735-1682-418B-AE6B-06A9761EB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6216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2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605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605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4DDD-7BB8-4AC9-9F33-480B3CA16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8216325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2D07E-4180-486A-86AB-D86ABD696F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92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A508E-C0CD-4983-A648-9D1B3F292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192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73DE3-3A65-4B9F-8731-A260C37A4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01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95BB-DDC9-4686-B23F-4FE83FAD1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427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00A1C-394A-4E30-AF85-A776BEE86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62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C4EDC-7F26-4C02-B978-C11F1C54D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297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5808F-92BE-4681-B4F2-9904C488A4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696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E563-0F30-4375-8E33-7912D87D9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1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7B242-9269-4FB2-8C23-B63CE52D92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292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B1D5A-5564-4302-851C-587C78994D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790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3481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5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5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503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C4A711B-383C-4882-BD7C-6D54BCDBD9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503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3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3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03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61A9-9925-49F6-B535-BC7F7D4434F1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Migration from analog to digital communications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The first step to move from analog to digital communications is to digitize the analog signal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This can be accomplished by using analog to digital converter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The analog to digital converter is composed from three different processes</a:t>
            </a:r>
          </a:p>
          <a:p>
            <a:pPr eaLnBrk="1" hangingPunct="1">
              <a:defRPr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2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pdf</a:t>
            </a:r>
            <a:r>
              <a:rPr lang="en-US" dirty="0" smtClean="0"/>
              <a:t> of the quantization noise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Usually the quantizer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is a sample value of zero-mean random variable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𝑀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This means that the </a:t>
                </a:r>
                <a:r>
                  <a:rPr lang="en-US" dirty="0" err="1" smtClean="0"/>
                  <a:t>qunatization</a:t>
                </a:r>
                <a:r>
                  <a:rPr lang="en-US" dirty="0" smtClean="0"/>
                  <a:t> noise is a random variable which can be expressed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Now we need to find and expression for the signal to quantization noise ratio</a:t>
                </a:r>
                <a:endParaRPr lang="en-US" dirty="0"/>
              </a:p>
            </p:txBody>
          </p:sp>
        </mc:Choice>
        <mc:Fallback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 cstate="print"/>
                <a:stretch>
                  <a:fillRect t="-2019" r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Signal to quantization noise ratio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the input signal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of continuous amplitude in the range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,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The step size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dirty="0" smtClean="0"/>
                  <a:t> will be defined as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𝑚𝑎𝑥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𝑡h𝑒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𝑡𝑜𝑡𝑎𝑙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𝑛𝑢𝑚𝑏𝑒𝑟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𝑜𝑓𝑙𝑒𝑣𝑒𝑙𝑠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a uniform quantization, the quantization error will be bounded between by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box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box>
                      <m:box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 cstate="print"/>
                <a:stretch>
                  <a:fillRect t="-2019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609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Signal to quantization noise ratio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If the number of quantization levels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is sufficiently large (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dirty="0" smtClean="0"/>
                  <a:t> is small), we can assume that the quantization error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 is uniformly distributed</a:t>
                </a:r>
              </a:p>
              <a:p>
                <a:r>
                  <a:rPr lang="en-US" dirty="0" smtClean="0"/>
                  <a:t>This means that the </a:t>
                </a:r>
                <a:r>
                  <a:rPr lang="en-US" dirty="0" err="1" smtClean="0"/>
                  <a:t>pdf</a:t>
                </a:r>
                <a:r>
                  <a:rPr lang="en-US" dirty="0" smtClean="0"/>
                  <a:t> of Q can be written as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∆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box>
                                  <m:box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∆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≤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≤</m:t>
                                    </m:r>
                                  </m:e>
                                </m:box>
                                <m:box>
                                  <m:box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∆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 cstate="print"/>
                <a:stretch>
                  <a:fillRect t="-2019" b="-6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12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Signal to quantization noise ratio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With the mean of the quantization error being zero, its variance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baseline="3000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sub>
                        <m:sup/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[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en-US" b="0" i="1" baseline="30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b="0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−</m:t>
                        </m:r>
                        <m:box>
                          <m:box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b>
                      <m:sup>
                        <m:box>
                          <m:box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𝑑𝑞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baseline="3000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sub>
                        <m:sup/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den>
                          </m:f>
                        </m:e>
                      </m:box>
                      <m:nary>
                        <m:naryPr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b>
                        <m:sup>
                          <m:box>
                            <m:box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baseline="3000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 cstate="print"/>
                <a:stretch>
                  <a:fillRect t="-2019" b="-9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06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Signal to quantization noise ratio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With the mean of the quantization error being zero, its variance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baseline="3000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sub>
                        <m:sup/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[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en-US" b="0" i="1" baseline="30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b="0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−</m:t>
                        </m:r>
                        <m:box>
                          <m:box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b>
                      <m:sup>
                        <m:box>
                          <m:box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𝑑𝑞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baseline="3000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sub>
                        <m:sup/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den>
                          </m:f>
                        </m:e>
                      </m:box>
                      <m:nary>
                        <m:naryPr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b>
                        <m:sup>
                          <m:box>
                            <m:box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baseline="3000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 cstate="print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437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Signal to quantization noise ratio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Recall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𝑚𝑎𝑥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den>
                        </m:f>
                      </m:e>
                    </m:box>
                  </m:oMath>
                </a14:m>
                <a:endParaRPr lang="en-US" dirty="0" smtClean="0"/>
              </a:p>
              <a:p>
                <a:r>
                  <a:rPr lang="en-US" dirty="0" smtClean="0"/>
                  <a:t>For binary representation the number of levels can be written as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𝑤h𝑒𝑟𝑒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𝑡h𝑒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𝑡𝑜𝑡𝑎𝑙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𝑛𝑢𝑚𝑏𝑒𝑟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𝑜𝑓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𝑏𝑖𝑡𝑠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By substituting the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b="0" i="1" baseline="30000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 smtClean="0"/>
                  <a:t>we have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baseline="3000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sub>
                        <m:sup/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box>
                      <m:box>
                        <m:box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b="0" i="1" baseline="3000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baseline="-25000" smtClean="0">
                                  <a:latin typeface="Cambria Math"/>
                                  <a:ea typeface="Cambria Math"/>
                                </a:rPr>
                                <m:t>𝑚𝑎𝑥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 cstate="print"/>
                <a:stretch>
                  <a:fillRect t="-2153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006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Signal to quantization noise ratio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the average power of the message signal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is denoted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, then the signal to noise ratio at the output of the quantizer </a:t>
                </a:r>
                <a:endParaRPr lang="en-US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S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𝑁𝑅</m:t>
                          </m:r>
                        </m:e>
                      </m:d>
                      <m:r>
                        <a:rPr lang="en-US" i="1" baseline="-25000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𝑚</m:t>
                                          </m:r>
                                          <m:r>
                                            <a:rPr lang="en-US" b="0" i="1" baseline="30000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𝑚𝑎𝑥</m:t>
                                          </m:r>
                                        </m:sub>
                                        <m:sup/>
                                      </m:sSubSup>
                                    </m:den>
                                  </m:f>
                                </m:e>
                              </m:box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sup>
                          </m:sSup>
                        </m:e>
                      </m:box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Note that the signal to noise ratio at the output of the quantizer can be increased by increasing the number of bits or number of levels</a:t>
                </a:r>
              </a:p>
            </p:txBody>
          </p:sp>
        </mc:Choice>
        <mc:Fallback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 cstate="print"/>
                <a:stretch>
                  <a:fillRect t="-2019" b="-10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23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Standard number of bits for audio A/D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 audio A/D converters uses 8 bits, while 16 bits are used in sound cards in PC system</a:t>
            </a:r>
          </a:p>
        </p:txBody>
      </p:sp>
    </p:spTree>
    <p:extLst>
      <p:ext uri="{BB962C8B-B14F-4D97-AF65-F5344CB8AC3E}">
        <p14:creationId xmlns:p14="http://schemas.microsoft.com/office/powerpoint/2010/main" xmlns="" val="25720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1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given A/D converter is excited by a sine wave whose peak amplitude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, determine the signal to noise ratio dB if 5 are used in the quantizer, repeat the problem if 8 bits are used</a:t>
                </a:r>
              </a:p>
            </p:txBody>
          </p:sp>
        </mc:Choice>
        <mc:Fallback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 cstate="print"/>
                <a:stretch>
                  <a:fillRect t="-2019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392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average power in a sinusoidal wave is given by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b="0" i="1" baseline="30000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US" dirty="0" smtClean="0"/>
              </a:p>
              <a:p>
                <a:r>
                  <a:rPr lang="en-US" dirty="0" smtClean="0"/>
                  <a:t>The signal to noise ration can be found from the expression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S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𝑁𝑅</m:t>
                        </m:r>
                      </m:e>
                    </m:d>
                    <m:r>
                      <a:rPr lang="en-US" i="1" baseline="-25000"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box>
                      <m:box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𝑃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i="1" baseline="3000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𝑚𝑎𝑥</m:t>
                                        </m:r>
                                      </m:sub>
                                      <m:sup/>
                                    </m:sSubSup>
                                  </m:den>
                                </m:f>
                              </m:e>
                            </m:box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sup>
                        </m:sSup>
                      </m:e>
                    </m:box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𝑆𝑁𝑅</m:t>
                          </m:r>
                        </m:e>
                      </m:d>
                      <m:r>
                        <a:rPr lang="en-US" b="0" i="1" baseline="-25000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  <m:box>
                                    <m:box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𝐴</m:t>
                                              </m:r>
                                              <m:r>
                                                <a:rPr lang="en-US" b="0" i="1" baseline="30000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box>
                            <m:box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</m:box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 cstate="print"/>
                <a:stretch>
                  <a:fillRect l="-2000" t="-2019" r="-3037" b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579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61A9-9925-49F6-B535-BC7F7D4434F1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Analog to digital A/D converter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ffectLst/>
              </a:rPr>
              <a:t>Sampling, which is explained in details in the previous semester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ffectLst/>
              </a:rPr>
              <a:t>Quantization process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ffectLst/>
              </a:rPr>
              <a:t>Binary encoding, convert each quantized value into a binary code word</a:t>
            </a:r>
            <a:endParaRPr lang="en-US" dirty="0">
              <a:effectLst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effectLst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" y="4295151"/>
            <a:ext cx="7924800" cy="2258049"/>
            <a:chOff x="381000" y="4267200"/>
            <a:chExt cx="7924800" cy="225804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267200"/>
              <a:ext cx="7924800" cy="2258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81000" y="5040868"/>
              <a:ext cx="6858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accent4">
                      <a:lumMod val="10000"/>
                    </a:schemeClr>
                  </a:solidFill>
                </a:rPr>
                <a:t>m</a:t>
              </a:r>
              <a:r>
                <a:rPr lang="en-US" i="1" dirty="0" smtClean="0">
                  <a:solidFill>
                    <a:schemeClr val="accent4">
                      <a:lumMod val="10000"/>
                    </a:schemeClr>
                  </a:solidFill>
                </a:rPr>
                <a:t>(t)</a:t>
              </a:r>
              <a:endParaRPr lang="en-US" i="1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9800" y="5029200"/>
              <a:ext cx="19812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accent4">
                      <a:lumMod val="10000"/>
                    </a:schemeClr>
                  </a:solidFill>
                </a:rPr>
                <a:t>m</a:t>
              </a:r>
              <a:r>
                <a:rPr lang="en-US" i="1" dirty="0" smtClean="0">
                  <a:solidFill>
                    <a:schemeClr val="accent4">
                      <a:lumMod val="10000"/>
                    </a:schemeClr>
                  </a:solidFill>
                </a:rPr>
                <a:t>[n]=m[</a:t>
              </a:r>
              <a:r>
                <a:rPr lang="en-US" i="1" dirty="0" err="1" smtClean="0">
                  <a:solidFill>
                    <a:schemeClr val="accent4">
                      <a:lumMod val="10000"/>
                    </a:schemeClr>
                  </a:solidFill>
                </a:rPr>
                <a:t>nT</a:t>
              </a:r>
              <a:r>
                <a:rPr lang="en-US" i="1" baseline="-25000" dirty="0" err="1" smtClean="0">
                  <a:solidFill>
                    <a:schemeClr val="accent4">
                      <a:lumMod val="10000"/>
                    </a:schemeClr>
                  </a:solidFill>
                </a:rPr>
                <a:t>s</a:t>
              </a:r>
              <a:r>
                <a:rPr lang="en-US" i="1" dirty="0" smtClean="0">
                  <a:solidFill>
                    <a:schemeClr val="accent4">
                      <a:lumMod val="10000"/>
                    </a:schemeClr>
                  </a:solidFill>
                </a:rPr>
                <a:t>]</a:t>
              </a:r>
              <a:endParaRPr lang="en-US" i="1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7800" y="5029200"/>
              <a:ext cx="7620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accent4">
                      <a:lumMod val="10000"/>
                    </a:schemeClr>
                  </a:solidFill>
                </a:rPr>
                <a:t>v[</a:t>
              </a:r>
              <a:r>
                <a:rPr lang="en-US" i="1" dirty="0" err="1" smtClean="0">
                  <a:solidFill>
                    <a:schemeClr val="accent4">
                      <a:lumMod val="10000"/>
                    </a:schemeClr>
                  </a:solidFill>
                </a:rPr>
                <a:t>nT</a:t>
              </a:r>
              <a:r>
                <a:rPr lang="en-US" i="1" baseline="-25000" dirty="0" err="1" smtClean="0">
                  <a:solidFill>
                    <a:schemeClr val="accent4">
                      <a:lumMod val="10000"/>
                    </a:schemeClr>
                  </a:solidFill>
                </a:rPr>
                <a:t>s</a:t>
              </a:r>
              <a:r>
                <a:rPr lang="en-US" i="1" dirty="0" smtClean="0">
                  <a:solidFill>
                    <a:schemeClr val="accent4">
                      <a:lumMod val="10000"/>
                    </a:schemeClr>
                  </a:solidFill>
                </a:rPr>
                <a:t>]</a:t>
              </a:r>
              <a:endParaRPr lang="en-US" i="1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868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Converting the previous expression to dB, we can write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𝑙𝑜𝑔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/>
                                  <a:ea typeface="Cambria Math"/>
                                </a:rPr>
                                <m:t>S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𝑁𝑅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=1.8+6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R</m:t>
                    </m:r>
                    <m:r>
                      <a:rPr lang="en-US"/>
                      <m:t>=5, </m:t>
                    </m:r>
                    <m:d>
                      <m:dPr>
                        <m:ctrlPr>
                          <a:rPr lang="en-US"/>
                        </m:ctrlPr>
                      </m:dPr>
                      <m:e>
                        <m:r>
                          <a:rPr lang="en-US"/>
                          <m:t>𝑆𝑁𝑅</m:t>
                        </m:r>
                      </m:e>
                    </m:d>
                    <m:r>
                      <a:rPr lang="en-US"/>
                      <m:t>𝑂</m:t>
                    </m:r>
                    <m:r>
                      <a:rPr lang="en-US"/>
                      <m:t>=31.8 </m:t>
                    </m:r>
                    <m:r>
                      <a:rPr lang="en-US"/>
                      <m:t>𝑑𝐵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R</m:t>
                    </m:r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8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𝑆𝑁𝑅</m:t>
                        </m:r>
                      </m:e>
                    </m:d>
                    <m:r>
                      <a:rPr lang="en-US" i="1" baseline="-25000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49</m:t>
                    </m:r>
                    <m:r>
                      <a:rPr lang="en-US" i="1">
                        <a:latin typeface="Cambria Math"/>
                      </a:rPr>
                      <m:t>.8 </m:t>
                    </m:r>
                    <m:r>
                      <a:rPr lang="en-US" i="1">
                        <a:latin typeface="Cambria Math"/>
                      </a:rPr>
                      <m:t>𝑑𝐵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 cstate="print"/>
                <a:stretch>
                  <a:fillRect l="-2000" t="-2019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504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61A9-9925-49F6-B535-BC7F7D4434F1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Quantization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>
                    <a:effectLst/>
                  </a:rPr>
                  <a:t>Quantization is the process of converting continuous amplitude samples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/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effectLst/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effectLst/>
                        <a:latin typeface="Cambria Math"/>
                      </a:rPr>
                      <m:t>𝑛</m:t>
                    </m:r>
                    <m:sSub>
                      <m:sSubPr>
                        <m:ctrlPr>
                          <a:rPr lang="en-US" i="1" dirty="0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/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effectLst/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 dirty="0" smtClean="0"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effectLst/>
                  </a:rPr>
                  <a:t> of a continuous message signal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/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effectLst/>
                        <a:latin typeface="Cambria Math"/>
                      </a:rPr>
                      <m:t>(</m:t>
                    </m:r>
                    <m:r>
                      <a:rPr lang="en-US" i="1" dirty="0" smtClean="0">
                        <a:effectLst/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effectLst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/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effectLst/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effectLst/>
                        <a:latin typeface="Cambria Math"/>
                      </a:rPr>
                      <m:t>𝑛</m:t>
                    </m:r>
                    <m:sSub>
                      <m:sSubPr>
                        <m:ctrlPr>
                          <a:rPr lang="en-US" i="1" dirty="0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/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effectLst/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>
                    <a:effectLst/>
                  </a:rPr>
                  <a:t> into a discrete amplitude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/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effectLst/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effectLst/>
                        <a:latin typeface="Cambria Math"/>
                      </a:rPr>
                      <m:t>𝑛</m:t>
                    </m:r>
                    <m:sSub>
                      <m:sSubPr>
                        <m:ctrlPr>
                          <a:rPr lang="en-US" i="1" dirty="0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/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effectLst/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 dirty="0" smtClean="0"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effectLst/>
                  </a:rPr>
                  <a:t> taken from a finite set of possible amplitudes</a:t>
                </a:r>
              </a:p>
              <a:p>
                <a:pPr eaLnBrk="1" hangingPunct="1">
                  <a:defRPr/>
                </a:pPr>
                <a:r>
                  <a:rPr lang="en-US" dirty="0" smtClean="0">
                    <a:effectLst/>
                  </a:rPr>
                  <a:t>This process is illustrated graphically in the next slide</a:t>
                </a:r>
              </a:p>
              <a:p>
                <a:pPr eaLnBrk="1" hangingPunct="1">
                  <a:defRPr/>
                </a:pPr>
                <a:endParaRPr lang="en-US" dirty="0">
                  <a:effectLst/>
                </a:endParaRPr>
              </a:p>
            </p:txBody>
          </p:sp>
        </mc:Choice>
        <mc:Fallback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 cstate="print"/>
                <a:stretch>
                  <a:fillRect t="-1750" r="-2370" b="-7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61A9-9925-49F6-B535-BC7F7D4434F1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Quantization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843838" cy="436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98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AB7D18-5C95-4177-952F-952F1E98824C}" type="slidenum">
              <a:rPr lang="en-US">
                <a:effectLst/>
              </a:rPr>
              <a:pPr>
                <a:defRPr/>
              </a:pPr>
              <a:t>5</a:t>
            </a:fld>
            <a:endParaRPr lang="en-US">
              <a:effectLst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Uniform and non uniform quantization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n-US" dirty="0" err="1" smtClean="0">
                    <a:effectLst/>
                  </a:rPr>
                  <a:t>Quantizers</a:t>
                </a:r>
                <a:r>
                  <a:rPr lang="en-US" dirty="0" smtClean="0">
                    <a:effectLst/>
                  </a:rPr>
                  <a:t> can </a:t>
                </a:r>
                <a:r>
                  <a:rPr lang="en-US" dirty="0" smtClean="0">
                    <a:effectLst/>
                  </a:rPr>
                  <a:t>be classifieds into </a:t>
                </a:r>
                <a:r>
                  <a:rPr lang="en-US" dirty="0" smtClean="0">
                    <a:effectLst/>
                  </a:rPr>
                  <a:t>uniform or non uniform</a:t>
                </a:r>
              </a:p>
              <a:p>
                <a:pPr eaLnBrk="1" hangingPunct="1">
                  <a:defRPr/>
                </a:pPr>
                <a:r>
                  <a:rPr lang="en-US" dirty="0" smtClean="0">
                    <a:effectLst/>
                  </a:rPr>
                  <a:t>In uniform </a:t>
                </a:r>
                <a:r>
                  <a:rPr lang="en-US" dirty="0" err="1" smtClean="0">
                    <a:effectLst/>
                  </a:rPr>
                  <a:t>quantizers</a:t>
                </a:r>
                <a:r>
                  <a:rPr lang="en-US" dirty="0" smtClean="0">
                    <a:effectLst/>
                  </a:rPr>
                  <a:t> the step size is equally spaced between the adjacent levels</a:t>
                </a:r>
              </a:p>
              <a:p>
                <a:pPr eaLnBrk="1" hangingPunct="1">
                  <a:defRPr/>
                </a:pPr>
                <a:r>
                  <a:rPr lang="en-US" dirty="0" smtClean="0">
                    <a:effectLst/>
                  </a:rPr>
                  <a:t>In non uniform step size </a:t>
                </a:r>
                <a14:m>
                  <m:oMath xmlns:m="http://schemas.openxmlformats.org/officeDocument/2006/math">
                    <m:r>
                      <a:rPr lang="en-US" i="1" smtClean="0">
                        <a:effectLst/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dirty="0" smtClean="0">
                    <a:effectLst/>
                  </a:rPr>
                  <a:t> is made variable according to the sample </a:t>
                </a:r>
                <a:r>
                  <a:rPr lang="en-US" dirty="0" smtClean="0">
                    <a:effectLst/>
                  </a:rPr>
                  <a:t>amplitude </a:t>
                </a:r>
                <a:endParaRPr lang="en-US" dirty="0" smtClean="0">
                  <a:effectLst/>
                </a:endParaRPr>
              </a:p>
            </p:txBody>
          </p:sp>
        </mc:Choice>
        <mc:Fallback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 cstate="print"/>
                <a:stretch>
                  <a:fillRect t="-175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AB7D18-5C95-4177-952F-952F1E98824C}" type="slidenum">
              <a:rPr lang="en-US">
                <a:effectLst/>
              </a:rPr>
              <a:pPr>
                <a:defRPr/>
              </a:pPr>
              <a:t>6</a:t>
            </a:fld>
            <a:endParaRPr lang="en-US">
              <a:effectLst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Uniform quantization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simplest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Most popular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Conceptually of great importance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The input output characteristics of the quantizer are 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ffectLst/>
              </a:rPr>
              <a:t>Staircase-like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ffectLst/>
              </a:rPr>
              <a:t>Non-linear</a:t>
            </a:r>
          </a:p>
          <a:p>
            <a:pPr eaLnBrk="1" hangingPunct="1">
              <a:defRPr/>
            </a:pPr>
            <a:r>
              <a:rPr lang="en-US" dirty="0" err="1" smtClean="0">
                <a:effectLst/>
              </a:rPr>
              <a:t>Qunatizers</a:t>
            </a:r>
            <a:r>
              <a:rPr lang="en-US" dirty="0" smtClean="0">
                <a:effectLst/>
              </a:rPr>
              <a:t> can be classifieds into </a:t>
            </a:r>
            <a:r>
              <a:rPr lang="en-US" dirty="0" err="1" smtClean="0">
                <a:effectLst/>
              </a:rPr>
              <a:t>midtread</a:t>
            </a:r>
            <a:r>
              <a:rPr lang="en-US" dirty="0" smtClean="0">
                <a:effectLst/>
              </a:rPr>
              <a:t> or midrise</a:t>
            </a:r>
          </a:p>
        </p:txBody>
      </p:sp>
    </p:spTree>
    <p:extLst>
      <p:ext uri="{BB962C8B-B14F-4D97-AF65-F5344CB8AC3E}">
        <p14:creationId xmlns:p14="http://schemas.microsoft.com/office/powerpoint/2010/main" xmlns="" val="29613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AB7B-CB8A-4287-892A-9D367DBF1D9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200" dirty="0" err="1" smtClean="0"/>
              <a:t>Midtread</a:t>
            </a:r>
            <a:r>
              <a:rPr lang="en-US" sz="4200" dirty="0" smtClean="0"/>
              <a:t> and midrise  </a:t>
            </a:r>
            <a:r>
              <a:rPr lang="en-US" sz="4200" dirty="0" err="1" smtClean="0"/>
              <a:t>quantizers</a:t>
            </a:r>
            <a:endParaRPr lang="en-US" sz="42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19" y="2286000"/>
            <a:ext cx="7608987" cy="436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70006" y="3886200"/>
            <a:ext cx="1473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50606" y="1905000"/>
            <a:ext cx="185499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Quantized  level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4406" y="1916668"/>
            <a:ext cx="185499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Quantized  level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AB7B-CB8A-4287-892A-9D367DBF1D9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Quantization example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534400" cy="480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43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AB7B-CB8A-4287-892A-9D367DBF1D9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Quantization noise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439057" y="1600200"/>
                <a:ext cx="8229600" cy="4533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eaLnBrk="1" hangingPunct="1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3200">
                    <a:effectLst/>
                    <a:latin typeface="+mn-lt"/>
                    <a:cs typeface="+mn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9pPr>
              </a:lstStyle>
              <a:p>
                <a:r>
                  <a:rPr lang="en-US" dirty="0" smtClean="0"/>
                  <a:t>The use of quantization introduces an error between the input signal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and the output signal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known as the quantization noise</a:t>
                </a:r>
              </a:p>
              <a:p>
                <a:r>
                  <a:rPr lang="en-US" dirty="0" smtClean="0"/>
                  <a:t>The quantization error is defined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value  of the quantization noise will be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±</m:t>
                    </m:r>
                    <m:box>
                      <m:box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dirty="0" smtClean="0"/>
                  <a:t> is the step size</a:t>
                </a:r>
              </a:p>
            </p:txBody>
          </p:sp>
        </mc:Choice>
        <mc:Fallback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057" y="1600200"/>
                <a:ext cx="8229600" cy="453390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1750" r="-25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023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</TotalTime>
  <Words>214</Words>
  <Application>Microsoft Office PowerPoint</Application>
  <PresentationFormat>On-screen Show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Digital Dots</vt:lpstr>
      <vt:lpstr>Migration from analog to digital communications</vt:lpstr>
      <vt:lpstr>Analog to digital A/D converter</vt:lpstr>
      <vt:lpstr>Quantization</vt:lpstr>
      <vt:lpstr>Quantization</vt:lpstr>
      <vt:lpstr>Uniform and non uniform quantization</vt:lpstr>
      <vt:lpstr>Uniform quantization</vt:lpstr>
      <vt:lpstr>Midtread and midrise  quantizers</vt:lpstr>
      <vt:lpstr>Quantization example</vt:lpstr>
      <vt:lpstr>Quantization noise</vt:lpstr>
      <vt:lpstr>pdf of the quantization noise</vt:lpstr>
      <vt:lpstr>Signal to quantization noise ratio</vt:lpstr>
      <vt:lpstr>Signal to quantization noise ratio</vt:lpstr>
      <vt:lpstr>Signal to quantization noise ratio</vt:lpstr>
      <vt:lpstr>Signal to quantization noise ratio</vt:lpstr>
      <vt:lpstr>Signal to quantization noise ratio</vt:lpstr>
      <vt:lpstr>Signal to quantization noise ratio</vt:lpstr>
      <vt:lpstr>Standard number of bits for audio A/D</vt:lpstr>
      <vt:lpstr>Example 1</vt:lpstr>
      <vt:lpstr>Solution</vt:lpstr>
      <vt:lpstr>Solution</vt:lpstr>
    </vt:vector>
  </TitlesOfParts>
  <Company>SweetHaven Publishing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L. Heiserman</dc:creator>
  <cp:lastModifiedBy>Falah Mohammed</cp:lastModifiedBy>
  <cp:revision>125</cp:revision>
  <dcterms:created xsi:type="dcterms:W3CDTF">2004-08-13T16:35:55Z</dcterms:created>
  <dcterms:modified xsi:type="dcterms:W3CDTF">2011-01-31T07:37:51Z</dcterms:modified>
</cp:coreProperties>
</file>