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327" r:id="rId2"/>
    <p:sldId id="328" r:id="rId3"/>
    <p:sldId id="277" r:id="rId4"/>
    <p:sldId id="329" r:id="rId5"/>
    <p:sldId id="281" r:id="rId6"/>
    <p:sldId id="331" r:id="rId7"/>
    <p:sldId id="282" r:id="rId8"/>
    <p:sldId id="330" r:id="rId9"/>
    <p:sldId id="283" r:id="rId10"/>
    <p:sldId id="332" r:id="rId11"/>
    <p:sldId id="333" r:id="rId12"/>
    <p:sldId id="336" r:id="rId13"/>
    <p:sldId id="335" r:id="rId14"/>
    <p:sldId id="337" r:id="rId15"/>
    <p:sldId id="338" r:id="rId16"/>
    <p:sldId id="339" r:id="rId17"/>
    <p:sldId id="340" r:id="rId18"/>
    <p:sldId id="342" r:id="rId19"/>
    <p:sldId id="347" r:id="rId20"/>
    <p:sldId id="345" r:id="rId21"/>
    <p:sldId id="346" r:id="rId22"/>
    <p:sldId id="348" r:id="rId23"/>
    <p:sldId id="349" r:id="rId24"/>
    <p:sldId id="350" r:id="rId25"/>
    <p:sldId id="344" r:id="rId26"/>
    <p:sldId id="352" r:id="rId27"/>
    <p:sldId id="351" r:id="rId28"/>
    <p:sldId id="353" r:id="rId29"/>
    <p:sldId id="354" r:id="rId30"/>
    <p:sldId id="356" r:id="rId31"/>
    <p:sldId id="357" r:id="rId32"/>
    <p:sldId id="35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C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3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C9A15-B692-490F-8749-16308C87B629}" type="datetimeFigureOut">
              <a:rPr lang="en-US"/>
              <a:pPr>
                <a:defRPr/>
              </a:pPr>
              <a:t>6/9/2011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8CB9E8-C676-4061-AADA-A17E0B1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E6735-1682-418B-AE6B-06A9761E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6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2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605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05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4DDD-7BB8-4AC9-9F33-480B3CA1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325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D07E-4180-486A-86AB-D86ABD696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508E-C0CD-4983-A648-9D1B3F292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73DE3-3A65-4B9F-8731-A260C37A4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95BB-DDC9-4686-B23F-4FE83FAD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7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0A1C-394A-4E30-AF85-A776BEE86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4EDC-7F26-4C02-B978-C11F1C54D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7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808F-92BE-4681-B4F2-9904C488A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6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563-0F30-4375-8E33-7912D87D9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7B242-9269-4FB2-8C23-B63CE52D9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B1D5A-5564-4302-851C-587C78994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48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8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9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0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03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C4A711B-383C-4882-BD7C-6D54BCDBD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503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3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03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Analog to digital conversion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step to move from analog to digital communications is to digitize the analog signal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can be accomplished by using an analog to digital converter A/D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analog to digital converter is composed from three different processes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2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the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of continuous amplitude in the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step size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/>
                  <a:t> will be defined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𝑡𝑜𝑡𝑎𝑙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𝑛𝑢𝑚𝑏𝑒𝑟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𝑜𝑓𝑙𝑒𝑣𝑒𝑙𝑠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9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number of quantization levels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sufficiently large (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small), we can assume that the quantization error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uniformly distributed</a:t>
                </a: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This means that 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pdf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be written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</m:e>
                                </m:box>
                                <m:box>
                                  <m:box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With the mean of the quantization error being zero, its variance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600" b="0" i="1" baseline="30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sz="2600" b="0" i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 algn="ctr">
                  <a:buNone/>
                </a:pPr>
                <a:r>
                  <a:rPr lang="en-US" sz="26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  <m:sup>
                        <m:box>
                          <m:box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sz="26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  <m:e>
                        <m:sSup>
                          <m:sSup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𝑄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r>
                          <a:rPr lang="en-US" sz="2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𝑑𝑞</m:t>
                        </m:r>
                      </m:e>
                    </m:nary>
                  </m:oMath>
                </a14:m>
                <a:endPara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sz="2600" b="0" i="1" baseline="30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sz="26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den>
                          </m:f>
                        </m:e>
                      </m:box>
                      <m:nary>
                        <m:naryPr>
                          <m:ctrlPr>
                            <a:rPr lang="en-US" sz="26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b>
                        <m:sup>
                          <m:box>
                            <m:boxPr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  <m:e>
                          <m:sSup>
                            <m:sSupPr>
                              <m:ctrlP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6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𝑑</m:t>
                          </m:r>
                          <m:r>
                            <a:rPr lang="en-US" sz="26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𝑞</m:t>
                          </m:r>
                        </m:e>
                      </m:nary>
                      <m:r>
                        <a:rPr lang="en-US" sz="2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sz="2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2600" b="0" i="1" baseline="30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6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sz="2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Note that the variance represents the average ac power contained in the noise</a:t>
                </a:r>
                <a:endParaRPr lang="en-US" sz="28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556" t="-1480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binary representation the number of levels can be written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𝑅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𝑤h𝑒𝑟𝑒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𝑖𝑠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𝑡𝑜𝑡𝑎𝑙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𝑛𝑢𝑚𝑏𝑒𝑟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By substituting the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b="0" i="1" baseline="3000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baseline="3000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sub>
                        <m:sup/>
                      </m:sSubSup>
                      <m:r>
                        <a:rPr lang="en-US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box>
                        <m:box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b="0" i="1" baseline="30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baseline="-25000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𝑅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6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Signal to quantization noise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the average power of the message signal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 </m:t>
                    </m:r>
                  </m:oMath>
                </a14:m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 denoted by </a:t>
                </a:r>
                <a14:m>
                  <m:oMath xmlns:m="http://schemas.openxmlformats.org/officeDocument/2006/math">
                    <m:r>
                      <a:rPr lang="en-US" sz="31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𝑃</m:t>
                    </m:r>
                  </m:oMath>
                </a14:m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then the signal to noise ratio at the output of the quantizer </a:t>
                </a:r>
                <a:endParaRPr lang="en-US" sz="31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1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S</m:t>
                          </m:r>
                          <m:r>
                            <a:rPr lang="en-US" sz="31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𝑁𝑅</m:t>
                          </m:r>
                        </m:e>
                      </m:d>
                      <m:r>
                        <a:rPr lang="en-US" sz="3100" i="1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en-US" sz="31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31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d>
                            <m:dPr>
                              <m:ctrlPr>
                                <a:rPr lang="en-US" sz="31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box>
                                <m:boxPr>
                                  <m:ctrlPr>
                                    <a:rPr lang="en-US" sz="3100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31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1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3100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3100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100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3100" b="0" i="1" baseline="30000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e>
                                        <m:sub>
                                          <m:r>
                                            <a:rPr lang="en-US" sz="3100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  <a:ea typeface="Cambria Math"/>
                                            </a:rPr>
                                            <m:t>𝑚𝑎𝑥</m:t>
                                          </m:r>
                                        </m:sub>
                                        <m:sup/>
                                      </m:sSubSup>
                                    </m:den>
                                  </m:f>
                                </m:e>
                              </m:box>
                            </m:e>
                          </m:d>
                          <m:sSup>
                            <m:sSupPr>
                              <m:ctrlP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31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sz="3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31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Note that the signal to noise ratio at the output of the quantizer can be increased by increasing the number of bits or number of levels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88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Standard number of bits for audio A/D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audio A/D converters uses 8 bits, while 16 bits are used in sound cards in PC system</a:t>
            </a:r>
          </a:p>
        </p:txBody>
      </p:sp>
    </p:spTree>
    <p:extLst>
      <p:ext uri="{BB962C8B-B14F-4D97-AF65-F5344CB8AC3E}">
        <p14:creationId xmlns:p14="http://schemas.microsoft.com/office/powerpoint/2010/main" val="2572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given A/D converter is excited by a sine wave whose peak amplitude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determine the signal to noise ratio in dB if 5 bits are used in the quantizer, repeat the problem if 8 bits are used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2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average power in a sinusoidal wave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𝑎𝑣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baseline="3000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signal to noise ration can be found from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𝑁𝑅</m:t>
                        </m:r>
                      </m:e>
                    </m:d>
                    <m:r>
                      <a:rPr lang="en-US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d>
                          <m:dPr>
                            <m:ctrlP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i="1" baseline="3000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𝑚𝑎𝑥</m:t>
                                        </m:r>
                                      </m:sub>
                                      <m:sup/>
                                    </m:sSubSup>
                                  </m:den>
                                </m:f>
                              </m:e>
                            </m:box>
                          </m:e>
                        </m:d>
                        <m:sSup>
                          <m:sSupPr>
                            <m:ctrlP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p>
                        </m:sSup>
                      </m:e>
                    </m:box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𝑆𝑁𝑅</m:t>
                          </m:r>
                        </m:e>
                      </m:d>
                      <m:r>
                        <a:rPr lang="en-US" b="0" i="1" baseline="-25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3</m:t>
                                  </m:r>
                                  <m:box>
                                    <m:box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  <m:r>
                                                <a:rPr lang="en-US" b="0" i="1" baseline="30000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effectLst>
                                                    <a:outerShdw blurRad="38100" dist="38100" dir="2700000" algn="tl">
                                                      <a:srgbClr val="000000">
                                                        <a:alpha val="43137"/>
                                                      </a:srgbClr>
                                                    </a:outerShdw>
                                                  </a:effectLst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sSup>
                        <m:sSup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p>
                      </m:sSup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3</m:t>
                              </m:r>
                            </m:e>
                          </m:box>
                        </m:num>
                        <m:den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000" t="-2019" r="-3037" b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Converting the previous expression to dB, we can write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10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𝑁𝑅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=1.8+6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=5, </m:t>
                    </m:r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𝑆𝑁𝑅</m:t>
                        </m:r>
                      </m:e>
                    </m:d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𝑂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=31.8 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𝑑𝐵</m:t>
                    </m:r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R</m:t>
                    </m:r>
                    <m:r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8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𝑆𝑁𝑅</m:t>
                        </m:r>
                      </m:e>
                    </m:d>
                    <m:r>
                      <a:rPr lang="en-US" i="1" baseline="-25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𝑂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49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.8 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𝑑𝐵</m:t>
                    </m:r>
                    <m:r>
                      <a:rPr lang="en-US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000" t="-201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4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information in analog waveform, with a maximum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=3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𝑘𝐻𝑧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is to be transmitted over an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M-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ary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PAM system, where the number of PAM levels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=16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 quantization distortion is specified not to exceed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1%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the peak to peak analog signal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t="-2019" r="-32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4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Analog to digital A/D converter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Sampling, which is explained in details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Quantization process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Binary encoding, convert each quantized value into a binary code word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3761751"/>
            <a:ext cx="7924800" cy="2258049"/>
            <a:chOff x="381000" y="4267200"/>
            <a:chExt cx="7924800" cy="22580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67200"/>
              <a:ext cx="7924800" cy="2258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81000" y="5040868"/>
              <a:ext cx="6858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4">
                      <a:lumMod val="10000"/>
                    </a:schemeClr>
                  </a:solidFill>
                </a:rPr>
                <a:t>m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(t)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5029200"/>
              <a:ext cx="19812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4">
                      <a:lumMod val="10000"/>
                    </a:schemeClr>
                  </a:solidFill>
                </a:rPr>
                <a:t>m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[n]=m[</a:t>
              </a:r>
              <a:r>
                <a:rPr lang="en-US" i="1" dirty="0" err="1" smtClean="0">
                  <a:solidFill>
                    <a:schemeClr val="accent4">
                      <a:lumMod val="10000"/>
                    </a:schemeClr>
                  </a:solidFill>
                </a:rPr>
                <a:t>nT</a:t>
              </a:r>
              <a:r>
                <a:rPr lang="en-US" i="1" baseline="-25000" dirty="0" err="1" smtClean="0">
                  <a:solidFill>
                    <a:schemeClr val="accent4">
                      <a:lumMod val="10000"/>
                    </a:schemeClr>
                  </a:solidFill>
                </a:rPr>
                <a:t>s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]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5029200"/>
              <a:ext cx="7620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v[</a:t>
              </a:r>
              <a:r>
                <a:rPr lang="en-US" i="1" dirty="0" err="1" smtClean="0">
                  <a:solidFill>
                    <a:schemeClr val="accent4">
                      <a:lumMod val="10000"/>
                    </a:schemeClr>
                  </a:solidFill>
                </a:rPr>
                <a:t>nT</a:t>
              </a:r>
              <a:r>
                <a:rPr lang="en-US" i="1" baseline="-25000" dirty="0" err="1" smtClean="0">
                  <a:solidFill>
                    <a:schemeClr val="accent4">
                      <a:lumMod val="10000"/>
                    </a:schemeClr>
                  </a:solidFill>
                </a:rPr>
                <a:t>s</a:t>
              </a:r>
              <a:r>
                <a:rPr lang="en-US" i="1" dirty="0" smtClean="0">
                  <a:solidFill>
                    <a:schemeClr val="accent4">
                      <a:lumMod val="10000"/>
                    </a:schemeClr>
                  </a:solidFill>
                </a:rPr>
                <a:t>]</a:t>
              </a:r>
              <a:endParaRPr lang="en-US" i="1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8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Example 2 Relation between the number of bits and the noise level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number of bits/sample, or bits/PCM that should be used in digitizing the analog waveform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minimum required sampling rate, and what is the resulting bit transmission rate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PAM pulse or symbol transmission rate?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transmission bandwidth (including filtering) equals 12 kHz, determine the bandwidth efficiency of this system</a:t>
            </a:r>
          </a:p>
        </p:txBody>
      </p:sp>
    </p:spTree>
    <p:extLst>
      <p:ext uri="{BB962C8B-B14F-4D97-AF65-F5344CB8AC3E}">
        <p14:creationId xmlns:p14="http://schemas.microsoft.com/office/powerpoint/2010/main" val="16525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Note that the maximum quantization error does not exceed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It is also defined for this example 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=0.01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𝑝𝑝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Equating both equations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eqArr>
                          <m:eqArrPr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=0.01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𝑝𝑝</m:t>
                                </m:r>
                              </m:sub>
                            </m:sSub>
                          </m:e>
                          <m:e/>
                          <m:e>
                            <m:box>
                              <m:box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box>
                              <m:box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b="0" i="1" smtClean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𝑝𝑝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</a:rPr>
                                          <m:t>𝑅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box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=0.01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𝑝𝑝</m:t>
                                </m:r>
                              </m:sub>
                            </m:sSub>
                          </m:e>
                        </m:eqArr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eqArr>
                          <m:eqArrPr>
                            <m:ctrlP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𝑅</m:t>
                            </m:r>
                            <m:r>
                              <a:rPr lang="en-US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box>
                              <m:boxPr>
                                <m:ctrlP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×0.01</m:t>
                                    </m:r>
                                  </m:den>
                                </m:f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=5.6 </m:t>
                                </m:r>
                                <m:r>
                                  <a:rPr lang="en-US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𝑏𝑖𝑡𝑠</m:t>
                                </m:r>
                              </m:e>
                            </m:box>
                          </m:e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𝑜𝑟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𝑅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≈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6 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𝑏𝑖𝑡𝑠</m:t>
                            </m:r>
                          </m:e>
                        </m:eqArr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 r="-2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 bwMode="auto">
          <a:xfrm>
            <a:off x="2895600" y="4267200"/>
            <a:ext cx="1828800" cy="7620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2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According to the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Nyquist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criterion, the sampling rate would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=6000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𝑠𝑚𝑝𝑙𝑒𝑠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𝑠𝑒𝑐𝑜𝑛𝑑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 bit transmission rate would be the number of bits multiplied by the sampling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𝑅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=6×6000=36000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𝑏𝑖𝑡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𝑠𝑒𝑐𝑜𝑛𝑑</m:t>
                    </m:r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 r="-25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3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Since multilevel pulses are to be used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sup>
                    </m:sSup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=16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=4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𝑏𝑖𝑡𝑠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/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𝑠𝑦𝑚𝑏𝑜𝑙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Therefore the bit stream will be partitioned into groups of 4 bits to form the new 16-level PAM digits, and the resulting transmission rate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𝑃𝐴𝑀</m:t>
                        </m:r>
                      </m:sub>
                    </m:sSub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36000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=9000 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𝑠𝑦𝑚𝑏𝑜𝑙𝑠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𝑠𝑒𝑐𝑜𝑛𝑑</m:t>
                        </m:r>
                      </m:e>
                    </m:box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Solution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lphaLcParenR" startAt="4"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bandwidth efficiency is defined as the data throughput per hertz,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𝑏</m:t>
                        </m:r>
                      </m:sub>
                    </m:sSub>
                    <m:box>
                      <m:box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𝑐h𝑎𝑛𝑛𝑒𝑙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𝐵𝑊</m:t>
                            </m:r>
                          </m:den>
                        </m:f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36000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12000</m:t>
                                </m:r>
                              </m:den>
                            </m:f>
                          </m:e>
                        </m:box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=3</m:t>
                        </m: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𝑏𝑖𝑡𝑠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𝑠</m:t>
                            </m:r>
                          </m:den>
                        </m:f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𝐻𝑧</m:t>
                        </m:r>
                      </m:e>
                    </m:box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778" t="-2019" r="-36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25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Non uniform quantization is used in telephophonic communications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Analysis shows that the ratio of the peaks of the loud talks to the peaks of the weak talks is in the order of 1000 to 1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non uniform step size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made variable according to the sample amplitude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26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use of a non uniform quantizer is equivalent to passing the baseband signal through a compressor and then applying the signal to a uniform quantizer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Two commonly used compression laws known as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can be applied to the signal to achieve compression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27</a:t>
            </a:fld>
            <a:endParaRPr lang="en-US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effectLst/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/>
                  </a:rPr>
                  <a:t> compression law</a:t>
                </a:r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⁡(1+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log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⁡(1+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the normalized input and output of voltages,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a positive integer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276600"/>
            <a:ext cx="2893724" cy="282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6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28</a:t>
            </a:fld>
            <a:endParaRPr lang="en-US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dirty="0" smtClean="0">
                        <a:effectLst/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/>
                  </a:rPr>
                  <a:t> compression law</a:t>
                </a:r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defined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𝑙𝑜𝑔𝐴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den>
                                  </m:f>
                                </m:e>
                              </m:box>
                            </m:e>
                          </m:mr>
                          <m:m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log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⁡(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effectLst>
                                                <a:outerShdw blurRad="38100" dist="38100" dir="2700000" algn="tl">
                                                  <a:srgbClr val="000000">
                                                    <a:alpha val="43137"/>
                                                  </a:srgbClr>
                                                </a:outerShdw>
                                              </a:effectLst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𝑙𝑜𝑔𝐴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𝐴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≤1</m:t>
                                  </m:r>
                                </m:e>
                              </m:box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2279630" cy="257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29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restore the signal samples to their correct relative level in the receiver, an expander is used</a:t>
                </a: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combination of a compressor and an expander is called </a:t>
                </a:r>
                <a:r>
                  <a:rPr lang="en-US" sz="3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compander</a:t>
                </a:r>
                <a:endPara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both </a:t>
                </a:r>
                <a14:m>
                  <m:oMath xmlns:m="http://schemas.openxmlformats.org/officeDocument/2006/math">
                    <m:r>
                      <a:rPr lang="en-US" sz="3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𝑙𝑎𝑤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𝐴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𝑙𝑎𝑤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the dynamic range capability of the </a:t>
                </a:r>
                <a:r>
                  <a:rPr lang="en-US" sz="3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compander</a:t>
                </a: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improves with increasing </a:t>
                </a:r>
                <a14:m>
                  <m:oMath xmlns:m="http://schemas.openxmlformats.org/officeDocument/2006/math">
                    <m:r>
                      <a:rPr lang="en-US" sz="3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𝐴</m:t>
                    </m:r>
                  </m:oMath>
                </a14:m>
                <a:endPara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  <a:blipFill rotWithShape="1">
                <a:blip r:embed="rId2"/>
                <a:stretch>
                  <a:fillRect t="-188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Quantization is the process of converting continuous amplitude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a continuous message signal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into a discrete amplitude </a:t>
                </a:r>
                <a14:m>
                  <m:oMath xmlns:m="http://schemas.openxmlformats.org/officeDocument/2006/math"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𝑛</m:t>
                    </m:r>
                    <m:sSub>
                      <m:sSub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taken from a finite set of possible amplitudes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This process is illustrated graphically in the next slide</a:t>
                </a:r>
              </a:p>
              <a:p>
                <a:pPr eaLnBrk="1" hangingPunct="1">
                  <a:defRPr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30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SNR for low level signals increases on the </a:t>
                </a:r>
                <a:r>
                  <a:rPr lang="en-US" sz="3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expenese</a:t>
                </a: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the SNR for high-level signals</a:t>
                </a: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compromise is usually made in choosing the value of </a:t>
                </a:r>
                <a14:m>
                  <m:oMath xmlns:m="http://schemas.openxmlformats.org/officeDocument/2006/math">
                    <m:r>
                      <a:rPr lang="en-US" sz="3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𝐴</m:t>
                    </m:r>
                  </m:oMath>
                </a14:m>
                <a:endParaRPr lang="en-US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eaLnBrk="1" hangingPunct="1">
                  <a:defRPr/>
                </a:pPr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Typical values of </a:t>
                </a:r>
                <a14:m>
                  <m:oMath xmlns:m="http://schemas.openxmlformats.org/officeDocument/2006/math">
                    <m:r>
                      <a:rPr lang="en-US" sz="30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=255 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3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=87.6</m:t>
                    </m:r>
                  </m:oMath>
                </a14:m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are used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4533900"/>
              </a:xfrm>
              <a:blipFill rotWithShape="1">
                <a:blip r:embed="rId2"/>
                <a:stretch>
                  <a:fillRect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8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31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Pulse </a:t>
            </a:r>
            <a:r>
              <a:rPr lang="en-US" smtClean="0">
                <a:effectLst/>
              </a:rPr>
              <a:t>Code Modulation </a:t>
            </a:r>
            <a:r>
              <a:rPr lang="en-US" dirty="0" smtClean="0">
                <a:effectLst/>
              </a:rPr>
              <a:t>PCM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is the most basic form of digital pulse modulation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is accomplished by representing the signal in discrete form in both time and a amplitude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PCM can be described by the block diagram shown in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8461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32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PCM block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402857" cy="477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2514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Anti alias filter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3261A9-9925-49F6-B535-BC7F7D4434F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59910"/>
            <a:ext cx="7600950" cy="481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Uniform and non uniform quantization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Quantizers can be classifieds into uniform or non uniform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uniform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quantizers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the step size is equally spaced between the adjacent levels</a:t>
                </a:r>
              </a:p>
              <a:p>
                <a:pPr eaLnBrk="1" hangingPunct="1">
                  <a:defRPr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non uniform step size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made variable according to the sample amplitude </a:t>
                </a: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019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5</a:t>
            </a:fld>
            <a:endParaRPr lang="en-US">
              <a:effectLst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AB7D18-5C95-4177-952F-952F1E98824C}" type="slidenum">
              <a:rPr lang="en-US">
                <a:effectLst/>
              </a:rPr>
              <a:pPr>
                <a:defRPr/>
              </a:pPr>
              <a:t>6</a:t>
            </a:fld>
            <a:endParaRPr lang="en-US">
              <a:effectLst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Uniform quantization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simplest</a:t>
            </a: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popular</a:t>
            </a: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Conceptually of great importance</a:t>
            </a:r>
          </a:p>
          <a:p>
            <a:pPr eaLnBrk="1" hangingPunct="1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input output characteristics of the quantizer are 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Staircase-like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Non-linear</a:t>
            </a:r>
          </a:p>
          <a:p>
            <a:pPr eaLnBrk="1" hangingPunct="1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Qunatizers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classifieds into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midtread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midrise</a:t>
            </a:r>
          </a:p>
        </p:txBody>
      </p:sp>
    </p:spTree>
    <p:extLst>
      <p:ext uri="{BB962C8B-B14F-4D97-AF65-F5344CB8AC3E}">
        <p14:creationId xmlns:p14="http://schemas.microsoft.com/office/powerpoint/2010/main" val="29613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AB7B-CB8A-4287-892A-9D367DBF1D9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err="1" smtClean="0"/>
              <a:t>Midtread</a:t>
            </a:r>
            <a:r>
              <a:rPr lang="en-US" sz="4200" dirty="0" smtClean="0"/>
              <a:t> and midrise  </a:t>
            </a:r>
            <a:r>
              <a:rPr lang="en-US" sz="4200" dirty="0" err="1" smtClean="0"/>
              <a:t>quantizers</a:t>
            </a:r>
            <a:endParaRPr lang="en-US" sz="4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" y="2286000"/>
            <a:ext cx="7608987" cy="436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3800" y="3886200"/>
            <a:ext cx="147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0606" y="1905000"/>
            <a:ext cx="18549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Quantized  level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4406" y="1916668"/>
            <a:ext cx="185499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Quantized  level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AB7B-CB8A-4287-892A-9D367DBF1D9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Quantization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39057" y="1600200"/>
                <a:ext cx="8229600" cy="453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eaLnBrk="1" hangingPunct="1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3200">
                    <a:effectLst/>
                    <a:latin typeface="+mn-lt"/>
                    <a:cs typeface="+mn-cs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8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4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itchFamily="2" charset="2"/>
                  <a:buBlip>
                    <a:blip r:embed="rId2"/>
                  </a:buBlip>
                  <a:defRPr sz="200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cs typeface="+mn-cs"/>
                  </a:defRPr>
                </a:lvl9pPr>
              </a:lstStyle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use of quantization introduces an error between the input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the output signal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known as the quantization noise</a:t>
                </a: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quantization error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𝑞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en-US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value  of the quantization noise will be </a:t>
                </a:r>
                <a14:m>
                  <m:oMath xmlns:m="http://schemas.openxmlformats.org/officeDocument/2006/math">
                    <m:r>
                      <a:rPr lang="en-US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±</m:t>
                    </m:r>
                    <m:box>
                      <m:boxPr>
                        <m:ctrlPr>
                          <a:rPr lang="en-US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num>
                          <m:den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where </a:t>
                </a:r>
                <a:r>
                  <a:rPr lang="en-US" i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 Math"/>
                  </a:rPr>
                  <a:t>∆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is the step size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057" y="1600200"/>
                <a:ext cx="82296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t="-2019" r="-29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97CFF8-8544-42A6-8B7C-C80C4A2FF9A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pdf</a:t>
            </a:r>
            <a:r>
              <a:rPr lang="en-US" dirty="0" smtClean="0"/>
              <a:t> of the quantization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Usually the quantizer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is a sample value of zero-mean random variable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This means that the quantization noise is a random variable which can be expressed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Now we need to find and expression for the signal to quantization noise ratio</a:t>
                </a:r>
                <a:endParaRPr lang="en-US" dirty="0"/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019" r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gital Dots 2">
    <a:dk1>
      <a:srgbClr val="5B5B89"/>
    </a:dk1>
    <a:lt1>
      <a:srgbClr val="FFFFFF"/>
    </a:lt1>
    <a:dk2>
      <a:srgbClr val="666699"/>
    </a:dk2>
    <a:lt2>
      <a:srgbClr val="DFDEF6"/>
    </a:lt2>
    <a:accent1>
      <a:srgbClr val="6666FF"/>
    </a:accent1>
    <a:accent2>
      <a:srgbClr val="52527C"/>
    </a:accent2>
    <a:accent3>
      <a:srgbClr val="B8B8CA"/>
    </a:accent3>
    <a:accent4>
      <a:srgbClr val="DADADA"/>
    </a:accent4>
    <a:accent5>
      <a:srgbClr val="B8B8FF"/>
    </a:accent5>
    <a:accent6>
      <a:srgbClr val="494970"/>
    </a:accent6>
    <a:hlink>
      <a:srgbClr val="9999FF"/>
    </a:hlink>
    <a:folHlink>
      <a:srgbClr val="CC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1702</Words>
  <Application>Microsoft Office PowerPoint</Application>
  <PresentationFormat>On-screen Show (4:3)</PresentationFormat>
  <Paragraphs>150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Digital Dots</vt:lpstr>
      <vt:lpstr>Analog to digital conversion</vt:lpstr>
      <vt:lpstr>Analog to digital A/D converter</vt:lpstr>
      <vt:lpstr>Quantization</vt:lpstr>
      <vt:lpstr>Quantization</vt:lpstr>
      <vt:lpstr>Uniform and non uniform quantization</vt:lpstr>
      <vt:lpstr>Uniform quantization</vt:lpstr>
      <vt:lpstr>Midtread and midrise  quantizers</vt:lpstr>
      <vt:lpstr>Quantization noise</vt:lpstr>
      <vt:lpstr>pdf of the quantization noise</vt:lpstr>
      <vt:lpstr>Signal to quantization noise ratio</vt:lpstr>
      <vt:lpstr>Signal to quantization noise ratio</vt:lpstr>
      <vt:lpstr>Signal to quantization noise ratio</vt:lpstr>
      <vt:lpstr>Signal to quantization noise ratio</vt:lpstr>
      <vt:lpstr>Signal to quantization noise ratio</vt:lpstr>
      <vt:lpstr>Standard number of bits for audio A/D</vt:lpstr>
      <vt:lpstr>Example 1</vt:lpstr>
      <vt:lpstr>Solution</vt:lpstr>
      <vt:lpstr>Solution</vt:lpstr>
      <vt:lpstr>Example 2</vt:lpstr>
      <vt:lpstr>Example 2 Relation between the number of bits and the noise level</vt:lpstr>
      <vt:lpstr>Solution example 2</vt:lpstr>
      <vt:lpstr>Solution example 2</vt:lpstr>
      <vt:lpstr>Solution example 2</vt:lpstr>
      <vt:lpstr>Solution example 2</vt:lpstr>
      <vt:lpstr>non uniform quantization</vt:lpstr>
      <vt:lpstr>non uniform quantization</vt:lpstr>
      <vt:lpstr>μ-law compression law</vt:lpstr>
      <vt:lpstr>A-law compression law</vt:lpstr>
      <vt:lpstr>Non uniform quantization</vt:lpstr>
      <vt:lpstr>Non uniform quantization</vt:lpstr>
      <vt:lpstr>Pulse Code Modulation PCM</vt:lpstr>
      <vt:lpstr>PCM block diagram</vt:lpstr>
    </vt:vector>
  </TitlesOfParts>
  <Company>SweetHaven Publishing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L. Heiserman</dc:creator>
  <cp:lastModifiedBy>laura</cp:lastModifiedBy>
  <cp:revision>151</cp:revision>
  <dcterms:created xsi:type="dcterms:W3CDTF">2004-08-13T16:35:55Z</dcterms:created>
  <dcterms:modified xsi:type="dcterms:W3CDTF">2011-06-09T20:36:41Z</dcterms:modified>
</cp:coreProperties>
</file>