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28"/>
  </p:notesMasterIdLst>
  <p:handoutMasterIdLst>
    <p:handoutMasterId r:id="rId129"/>
  </p:handoutMasterIdLst>
  <p:sldIdLst>
    <p:sldId id="394" r:id="rId2"/>
    <p:sldId id="389" r:id="rId3"/>
    <p:sldId id="390" r:id="rId4"/>
    <p:sldId id="398" r:id="rId5"/>
    <p:sldId id="400" r:id="rId6"/>
    <p:sldId id="399" r:id="rId7"/>
    <p:sldId id="401" r:id="rId8"/>
    <p:sldId id="407" r:id="rId9"/>
    <p:sldId id="408" r:id="rId10"/>
    <p:sldId id="402" r:id="rId11"/>
    <p:sldId id="403" r:id="rId12"/>
    <p:sldId id="404" r:id="rId13"/>
    <p:sldId id="405" r:id="rId14"/>
    <p:sldId id="406" r:id="rId15"/>
    <p:sldId id="409" r:id="rId16"/>
    <p:sldId id="410" r:id="rId17"/>
    <p:sldId id="411" r:id="rId18"/>
    <p:sldId id="412" r:id="rId19"/>
    <p:sldId id="422" r:id="rId20"/>
    <p:sldId id="428" r:id="rId21"/>
    <p:sldId id="424" r:id="rId22"/>
    <p:sldId id="429" r:id="rId23"/>
    <p:sldId id="430" r:id="rId24"/>
    <p:sldId id="425" r:id="rId25"/>
    <p:sldId id="426" r:id="rId26"/>
    <p:sldId id="427" r:id="rId27"/>
    <p:sldId id="431" r:id="rId28"/>
    <p:sldId id="433" r:id="rId29"/>
    <p:sldId id="432" r:id="rId30"/>
    <p:sldId id="434" r:id="rId31"/>
    <p:sldId id="435" r:id="rId32"/>
    <p:sldId id="436" r:id="rId33"/>
    <p:sldId id="437" r:id="rId34"/>
    <p:sldId id="438" r:id="rId35"/>
    <p:sldId id="439" r:id="rId36"/>
    <p:sldId id="440" r:id="rId37"/>
    <p:sldId id="442" r:id="rId38"/>
    <p:sldId id="443" r:id="rId39"/>
    <p:sldId id="444" r:id="rId40"/>
    <p:sldId id="445" r:id="rId41"/>
    <p:sldId id="446" r:id="rId42"/>
    <p:sldId id="447" r:id="rId43"/>
    <p:sldId id="448" r:id="rId44"/>
    <p:sldId id="449" r:id="rId45"/>
    <p:sldId id="450" r:id="rId46"/>
    <p:sldId id="451" r:id="rId47"/>
    <p:sldId id="452" r:id="rId48"/>
    <p:sldId id="453" r:id="rId49"/>
    <p:sldId id="454" r:id="rId50"/>
    <p:sldId id="455" r:id="rId51"/>
    <p:sldId id="456" r:id="rId52"/>
    <p:sldId id="457" r:id="rId53"/>
    <p:sldId id="458" r:id="rId54"/>
    <p:sldId id="459" r:id="rId55"/>
    <p:sldId id="460" r:id="rId56"/>
    <p:sldId id="461" r:id="rId57"/>
    <p:sldId id="462" r:id="rId58"/>
    <p:sldId id="463" r:id="rId59"/>
    <p:sldId id="464" r:id="rId60"/>
    <p:sldId id="465" r:id="rId61"/>
    <p:sldId id="466" r:id="rId62"/>
    <p:sldId id="467" r:id="rId63"/>
    <p:sldId id="468" r:id="rId64"/>
    <p:sldId id="469" r:id="rId65"/>
    <p:sldId id="470" r:id="rId66"/>
    <p:sldId id="471" r:id="rId67"/>
    <p:sldId id="472" r:id="rId68"/>
    <p:sldId id="473" r:id="rId69"/>
    <p:sldId id="474" r:id="rId70"/>
    <p:sldId id="475" r:id="rId71"/>
    <p:sldId id="476" r:id="rId72"/>
    <p:sldId id="477" r:id="rId73"/>
    <p:sldId id="478" r:id="rId74"/>
    <p:sldId id="479" r:id="rId75"/>
    <p:sldId id="480" r:id="rId76"/>
    <p:sldId id="481" r:id="rId77"/>
    <p:sldId id="482" r:id="rId78"/>
    <p:sldId id="483" r:id="rId79"/>
    <p:sldId id="484" r:id="rId80"/>
    <p:sldId id="485" r:id="rId81"/>
    <p:sldId id="486" r:id="rId82"/>
    <p:sldId id="487" r:id="rId83"/>
    <p:sldId id="488" r:id="rId84"/>
    <p:sldId id="489" r:id="rId85"/>
    <p:sldId id="490" r:id="rId86"/>
    <p:sldId id="491" r:id="rId87"/>
    <p:sldId id="492" r:id="rId88"/>
    <p:sldId id="493" r:id="rId89"/>
    <p:sldId id="494" r:id="rId90"/>
    <p:sldId id="495" r:id="rId91"/>
    <p:sldId id="496" r:id="rId92"/>
    <p:sldId id="497" r:id="rId93"/>
    <p:sldId id="498" r:id="rId94"/>
    <p:sldId id="499" r:id="rId95"/>
    <p:sldId id="500" r:id="rId96"/>
    <p:sldId id="501" r:id="rId97"/>
    <p:sldId id="502" r:id="rId98"/>
    <p:sldId id="503" r:id="rId99"/>
    <p:sldId id="504" r:id="rId100"/>
    <p:sldId id="505" r:id="rId101"/>
    <p:sldId id="506" r:id="rId102"/>
    <p:sldId id="507" r:id="rId103"/>
    <p:sldId id="508" r:id="rId104"/>
    <p:sldId id="509" r:id="rId105"/>
    <p:sldId id="510" r:id="rId106"/>
    <p:sldId id="511" r:id="rId107"/>
    <p:sldId id="512" r:id="rId108"/>
    <p:sldId id="513" r:id="rId109"/>
    <p:sldId id="514" r:id="rId110"/>
    <p:sldId id="515" r:id="rId111"/>
    <p:sldId id="516" r:id="rId112"/>
    <p:sldId id="517" r:id="rId113"/>
    <p:sldId id="518" r:id="rId114"/>
    <p:sldId id="519" r:id="rId115"/>
    <p:sldId id="520" r:id="rId116"/>
    <p:sldId id="521" r:id="rId117"/>
    <p:sldId id="522" r:id="rId118"/>
    <p:sldId id="523" r:id="rId119"/>
    <p:sldId id="524" r:id="rId120"/>
    <p:sldId id="525" r:id="rId121"/>
    <p:sldId id="526" r:id="rId122"/>
    <p:sldId id="527" r:id="rId123"/>
    <p:sldId id="528" r:id="rId124"/>
    <p:sldId id="529" r:id="rId125"/>
    <p:sldId id="530" r:id="rId126"/>
    <p:sldId id="531" r:id="rId1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DFE"/>
    <a:srgbClr val="CC3300"/>
    <a:srgbClr val="ECE9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6327" autoAdjust="0"/>
    <p:restoredTop sz="99237" autoAdjust="0"/>
  </p:normalViewPr>
  <p:slideViewPr>
    <p:cSldViewPr>
      <p:cViewPr>
        <p:scale>
          <a:sx n="100" d="100"/>
          <a:sy n="100" d="100"/>
        </p:scale>
        <p:origin x="-246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png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png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png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png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wmf"/><Relationship Id="rId1" Type="http://schemas.openxmlformats.org/officeDocument/2006/relationships/image" Target="../media/image14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png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wmf"/><Relationship Id="rId1" Type="http://schemas.openxmlformats.org/officeDocument/2006/relationships/image" Target="../media/image146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png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0.png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4.w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wmf"/><Relationship Id="rId1" Type="http://schemas.openxmlformats.org/officeDocument/2006/relationships/image" Target="../media/image155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6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wmf"/><Relationship Id="rId1" Type="http://schemas.openxmlformats.org/officeDocument/2006/relationships/image" Target="../media/image158.png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0.png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1C9A15-B692-490F-8749-16308C87B629}" type="datetimeFigureOut">
              <a:rPr lang="en-US"/>
              <a:pPr>
                <a:defRPr/>
              </a:pPr>
              <a:t>11/22/2011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08CB9E8-C676-4061-AADA-A17E0B1A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3044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FE6735-1682-418B-AE6B-06A9761EB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6216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2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605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605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C4DDD-7BB8-4AC9-9F33-480B3CA16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8216325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2D07E-4180-486A-86AB-D86ABD696F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392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A508E-C0CD-4983-A648-9D1B3F292E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1921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7AA57-EA4C-425D-B85B-021D74F9522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09517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13AC4-EB78-4317-83D3-65910D09EB0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396289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0286E-E52A-4E0F-93D2-EEC326E789B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221669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04722-5D0A-4335-92C4-CC48B328C9B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12265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95263" y="228600"/>
            <a:ext cx="8339137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02280-0547-4E0D-9B5A-64F57174051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513699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73DE3-3A65-4B9F-8731-A260C37A48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01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95BB-DDC9-4686-B23F-4FE83FAD1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427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00A1C-394A-4E30-AF85-A776BEE868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162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C4EDC-7F26-4C02-B978-C11F1C54D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297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5808F-92BE-4681-B4F2-9904C488A4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696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E563-0F30-4375-8E33-7912D87D9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1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7B242-9269-4FB2-8C23-B63CE52D92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292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B1D5A-5564-4302-851C-587C78994D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790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3481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5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5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503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C4A711B-383C-4882-BD7C-6D54BCDBD9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503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3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3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03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4" Type="http://schemas.openxmlformats.org/officeDocument/2006/relationships/oleObject" Target="../embeddings/oleObject97.bin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5" Type="http://schemas.openxmlformats.org/officeDocument/2006/relationships/oleObject" Target="../embeddings/oleObject100.bin"/><Relationship Id="rId4" Type="http://schemas.openxmlformats.org/officeDocument/2006/relationships/oleObject" Target="../embeddings/oleObject99.bin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4" Type="http://schemas.openxmlformats.org/officeDocument/2006/relationships/oleObject" Target="../embeddings/oleObject10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4" Type="http://schemas.openxmlformats.org/officeDocument/2006/relationships/oleObject" Target="../embeddings/oleObject107.bin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4" Type="http://schemas.openxmlformats.org/officeDocument/2006/relationships/oleObject" Target="../embeddings/oleObject115.bin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4" Type="http://schemas.openxmlformats.org/officeDocument/2006/relationships/oleObject" Target="../embeddings/oleObject118.bin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Relationship Id="rId14" Type="http://schemas.openxmlformats.org/officeDocument/2006/relationships/oleObject" Target="../embeddings/oleObject14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23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6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8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30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32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35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40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45.bin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47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49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2.v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3.v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53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9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59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66.bin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68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70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73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83.bin"/><Relationship Id="rId5" Type="http://schemas.openxmlformats.org/officeDocument/2006/relationships/oleObject" Target="../embeddings/oleObject82.bin"/><Relationship Id="rId10" Type="http://schemas.openxmlformats.org/officeDocument/2006/relationships/oleObject" Target="../embeddings/oleObject87.bin"/><Relationship Id="rId4" Type="http://schemas.openxmlformats.org/officeDocument/2006/relationships/oleObject" Target="../embeddings/oleObject81.bin"/><Relationship Id="rId9" Type="http://schemas.openxmlformats.org/officeDocument/2006/relationships/oleObject" Target="../embeddings/oleObject86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88.bin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1.v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2.vml"/><Relationship Id="rId5" Type="http://schemas.openxmlformats.org/officeDocument/2006/relationships/oleObject" Target="../embeddings/oleObject93.bin"/><Relationship Id="rId4" Type="http://schemas.openxmlformats.org/officeDocument/2006/relationships/oleObject" Target="../embeddings/oleObject92.bin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Coherent phase shift keying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coherent phase shift keying different phase modulation schemes will be covered i.e. binary PSK, quadrature phase shift keying and M-</a:t>
            </a:r>
            <a:r>
              <a:rPr lang="en-US" dirty="0" err="1" smtClean="0"/>
              <a:t>ary</a:t>
            </a:r>
            <a:r>
              <a:rPr lang="en-US" dirty="0" smtClean="0"/>
              <a:t> PSK </a:t>
            </a:r>
          </a:p>
          <a:p>
            <a:r>
              <a:rPr lang="en-US" dirty="0" smtClean="0"/>
              <a:t>Binary PSK will be studied in the next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96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probability of BPSK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000" dirty="0" smtClean="0"/>
                  <a:t>To calculate the probability of error that symbol 0 was sent and the receiver detect 1 mistakenly in the presence of AWGN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i="1" smtClean="0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sz="3000" b="0" i="1" baseline="30000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3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3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000" dirty="0" smtClean="0"/>
                  <a:t>, we need to find the conditional probability density of the random variable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latin typeface="Cambria Math"/>
                      </a:rPr>
                      <m:t>𝑥</m:t>
                    </m:r>
                    <m:r>
                      <a:rPr lang="en-US" sz="3000" i="1" baseline="-25000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3000" dirty="0" smtClean="0"/>
                  <a:t>, given that symbol 0,</a:t>
                </a:r>
                <a:r>
                  <a:rPr lang="en-US" sz="3000" dirty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000" dirty="0" smtClean="0"/>
                  <a:t> was transmitted as shown below</a:t>
                </a:r>
                <a:endParaRPr lang="en-US" sz="3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199" y="4648200"/>
            <a:ext cx="4724401" cy="147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MSK</a:t>
            </a:r>
            <a:endParaRPr lang="th-TH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Probability of error of MSK system is equal to BPSK and QPSK</a:t>
            </a:r>
          </a:p>
          <a:p>
            <a:pPr eaLnBrk="1" hangingPunct="1"/>
            <a:r>
              <a:rPr lang="en-US" sz="2800" smtClean="0"/>
              <a:t>This due to the fact that MSK observes the signal for two symbol intervals whereas FSK only observes for single signal interval.  </a:t>
            </a:r>
          </a:p>
          <a:p>
            <a:pPr eaLnBrk="1" hangingPunct="1"/>
            <a:r>
              <a:rPr lang="en-US" sz="2800" smtClean="0"/>
              <a:t>Bandwidth of MSK system is 50% larger than QPSK.</a:t>
            </a:r>
          </a:p>
          <a:p>
            <a:pPr eaLnBrk="1" hangingPunct="1">
              <a:buFont typeface="Wingdings" pitchFamily="2" charset="2"/>
              <a:buNone/>
            </a:pPr>
            <a:endParaRPr lang="th-TH" sz="2800" smtClean="0"/>
          </a:p>
        </p:txBody>
      </p:sp>
      <p:sp>
        <p:nvSpPr>
          <p:cNvPr id="942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4213" name="Object 4"/>
          <p:cNvGraphicFramePr>
            <a:graphicFrameLocks noChangeAspect="1"/>
          </p:cNvGraphicFramePr>
          <p:nvPr/>
        </p:nvGraphicFramePr>
        <p:xfrm>
          <a:off x="2268538" y="4724400"/>
          <a:ext cx="3803650" cy="1138238"/>
        </p:xfrm>
        <a:graphic>
          <a:graphicData uri="http://schemas.openxmlformats.org/presentationml/2006/ole">
            <p:oleObj spid="_x0000_s46096" name="Equation" r:id="rId3" imgW="2133600" imgH="6350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71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Noncoherent Orthogonal Modulation</a:t>
            </a:r>
            <a:endParaRPr lang="th-TH" sz="3800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Noncoherent implies that phase information is not available to the receiver.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As a result, zero phase of the receiver can mean any phase of the transmitter.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Any modulation techniques that transmits information through the phase cannot be used in noncoherent receivers.</a:t>
            </a:r>
          </a:p>
          <a:p>
            <a:pPr eaLnBrk="1" hangingPunct="1">
              <a:lnSpc>
                <a:spcPct val="90000"/>
              </a:lnSpc>
            </a:pPr>
            <a:endParaRPr lang="th-TH" sz="28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32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Noncoherent Orthogonal Modulation</a:t>
            </a:r>
            <a:endParaRPr lang="th-TH" sz="3800" smtClean="0"/>
          </a:p>
        </p:txBody>
      </p:sp>
      <p:sp>
        <p:nvSpPr>
          <p:cNvPr id="96259" name="Line 4"/>
          <p:cNvSpPr>
            <a:spLocks noChangeShapeType="1"/>
          </p:cNvSpPr>
          <p:nvPr/>
        </p:nvSpPr>
        <p:spPr bwMode="auto">
          <a:xfrm flipV="1">
            <a:off x="2197100" y="1628775"/>
            <a:ext cx="0" cy="3457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0" name="Line 5"/>
          <p:cNvSpPr>
            <a:spLocks noChangeShapeType="1"/>
          </p:cNvSpPr>
          <p:nvPr/>
        </p:nvSpPr>
        <p:spPr bwMode="auto">
          <a:xfrm>
            <a:off x="180975" y="3357563"/>
            <a:ext cx="374491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1" name="Text Box 6"/>
          <p:cNvSpPr txBox="1">
            <a:spLocks noChangeArrowheads="1"/>
          </p:cNvSpPr>
          <p:nvPr/>
        </p:nvSpPr>
        <p:spPr bwMode="auto">
          <a:xfrm>
            <a:off x="3205163" y="3425825"/>
            <a:ext cx="1366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2400"/>
              <a:t>cos(2</a:t>
            </a:r>
            <a:r>
              <a:rPr lang="en-US" sz="2400">
                <a:sym typeface="Symbol" pitchFamily="18" charset="2"/>
              </a:rPr>
              <a:t>ft)</a:t>
            </a:r>
          </a:p>
        </p:txBody>
      </p:sp>
      <p:sp>
        <p:nvSpPr>
          <p:cNvPr id="96262" name="Text Box 7"/>
          <p:cNvSpPr txBox="1">
            <a:spLocks noChangeArrowheads="1"/>
          </p:cNvSpPr>
          <p:nvPr/>
        </p:nvSpPr>
        <p:spPr bwMode="auto">
          <a:xfrm>
            <a:off x="828675" y="1482725"/>
            <a:ext cx="128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2400"/>
              <a:t>sin(2</a:t>
            </a:r>
            <a:r>
              <a:rPr lang="en-US" sz="2400">
                <a:sym typeface="Symbol" pitchFamily="18" charset="2"/>
              </a:rPr>
              <a:t>ft)</a:t>
            </a:r>
          </a:p>
        </p:txBody>
      </p:sp>
      <p:sp>
        <p:nvSpPr>
          <p:cNvPr id="96263" name="Text Box 8"/>
          <p:cNvSpPr txBox="1">
            <a:spLocks noChangeArrowheads="1"/>
          </p:cNvSpPr>
          <p:nvPr/>
        </p:nvSpPr>
        <p:spPr bwMode="auto">
          <a:xfrm>
            <a:off x="1476375" y="5229225"/>
            <a:ext cx="1389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2400"/>
              <a:t>Receiver</a:t>
            </a:r>
            <a:endParaRPr lang="th-TH" sz="2400"/>
          </a:p>
        </p:txBody>
      </p:sp>
      <p:grpSp>
        <p:nvGrpSpPr>
          <p:cNvPr id="207893" name="Group 21"/>
          <p:cNvGrpSpPr>
            <a:grpSpLocks/>
          </p:cNvGrpSpPr>
          <p:nvPr/>
        </p:nvGrpSpPr>
        <p:grpSpPr bwMode="auto">
          <a:xfrm>
            <a:off x="4932363" y="1485900"/>
            <a:ext cx="3743325" cy="4416425"/>
            <a:chOff x="3107" y="936"/>
            <a:chExt cx="2358" cy="2782"/>
          </a:xfrm>
        </p:grpSpPr>
        <p:sp>
          <p:nvSpPr>
            <p:cNvPr id="96266" name="Line 15"/>
            <p:cNvSpPr>
              <a:spLocks noChangeShapeType="1"/>
            </p:cNvSpPr>
            <p:nvPr/>
          </p:nvSpPr>
          <p:spPr bwMode="auto">
            <a:xfrm flipV="1">
              <a:off x="3152" y="1480"/>
              <a:ext cx="1678" cy="14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7" name="Line 16"/>
            <p:cNvSpPr>
              <a:spLocks noChangeShapeType="1"/>
            </p:cNvSpPr>
            <p:nvPr/>
          </p:nvSpPr>
          <p:spPr bwMode="auto">
            <a:xfrm flipH="1" flipV="1">
              <a:off x="3243" y="1162"/>
              <a:ext cx="1678" cy="19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8" name="Text Box 17"/>
            <p:cNvSpPr txBox="1">
              <a:spLocks noChangeArrowheads="1"/>
            </p:cNvSpPr>
            <p:nvPr/>
          </p:nvSpPr>
          <p:spPr bwMode="auto">
            <a:xfrm>
              <a:off x="4604" y="1117"/>
              <a:ext cx="8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en-US" sz="2400"/>
                <a:t>cos(2</a:t>
              </a:r>
              <a:r>
                <a:rPr lang="en-US" sz="2400">
                  <a:sym typeface="Symbol" pitchFamily="18" charset="2"/>
                </a:rPr>
                <a:t>ft)</a:t>
              </a:r>
            </a:p>
          </p:txBody>
        </p:sp>
        <p:sp>
          <p:nvSpPr>
            <p:cNvPr id="96269" name="Text Box 18"/>
            <p:cNvSpPr txBox="1">
              <a:spLocks noChangeArrowheads="1"/>
            </p:cNvSpPr>
            <p:nvPr/>
          </p:nvSpPr>
          <p:spPr bwMode="auto">
            <a:xfrm>
              <a:off x="3107" y="936"/>
              <a:ext cx="8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en-US" sz="2400"/>
                <a:t>sin(2</a:t>
              </a:r>
              <a:r>
                <a:rPr lang="en-US" sz="2400">
                  <a:sym typeface="Symbol" pitchFamily="18" charset="2"/>
                </a:rPr>
                <a:t>ft)</a:t>
              </a:r>
            </a:p>
          </p:txBody>
        </p:sp>
        <p:sp>
          <p:nvSpPr>
            <p:cNvPr id="96270" name="Text Box 19"/>
            <p:cNvSpPr txBox="1">
              <a:spLocks noChangeArrowheads="1"/>
            </p:cNvSpPr>
            <p:nvPr/>
          </p:nvSpPr>
          <p:spPr bwMode="auto">
            <a:xfrm>
              <a:off x="3742" y="3430"/>
              <a:ext cx="10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en-US" sz="2400"/>
                <a:t>Transmitter</a:t>
              </a:r>
              <a:endParaRPr lang="th-TH" sz="2400"/>
            </a:p>
          </p:txBody>
        </p:sp>
      </p:grpSp>
      <p:sp>
        <p:nvSpPr>
          <p:cNvPr id="207892" name="AutoShape 20"/>
          <p:cNvSpPr>
            <a:spLocks noChangeArrowheads="1"/>
          </p:cNvSpPr>
          <p:nvPr/>
        </p:nvSpPr>
        <p:spPr bwMode="auto">
          <a:xfrm>
            <a:off x="4500563" y="2924175"/>
            <a:ext cx="1008062" cy="792163"/>
          </a:xfrm>
          <a:prstGeom prst="rightArrow">
            <a:avLst>
              <a:gd name="adj1" fmla="val 50000"/>
              <a:gd name="adj2" fmla="val 318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163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92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Noncoherent Orthogonal Modulation</a:t>
            </a:r>
            <a:endParaRPr lang="th-TH" sz="3800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It is impossible to draw the signal constellation since we do not know where the axes are. </a:t>
            </a:r>
          </a:p>
          <a:p>
            <a:pPr eaLnBrk="1" hangingPunct="1"/>
            <a:r>
              <a:rPr lang="en-US" sz="2800" smtClean="0"/>
              <a:t>However, we can still determine the distance of the each signal constellation from the origin.</a:t>
            </a:r>
          </a:p>
          <a:p>
            <a:pPr eaLnBrk="1" hangingPunct="1"/>
            <a:r>
              <a:rPr lang="en-US" sz="2800" smtClean="0"/>
              <a:t>As a result, the modulation techniques that put information in the amplitude can be detected. </a:t>
            </a:r>
          </a:p>
          <a:p>
            <a:pPr eaLnBrk="1" hangingPunct="1"/>
            <a:r>
              <a:rPr lang="en-US" sz="2800" smtClean="0"/>
              <a:t>FSK uses the amplitude of signals in two different frequencies. Hence non-coherent receivers can be employed. </a:t>
            </a:r>
          </a:p>
          <a:p>
            <a:pPr eaLnBrk="1" hangingPunct="1"/>
            <a:endParaRPr lang="th-TH" sz="28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819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Noncoherent Orthogonal Modulation</a:t>
            </a:r>
            <a:endParaRPr lang="th-TH" sz="380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Consider the BFSK system where two frequencies f</a:t>
            </a:r>
            <a:r>
              <a:rPr lang="en-US" sz="2800" baseline="-25000" smtClean="0"/>
              <a:t>1</a:t>
            </a:r>
            <a:r>
              <a:rPr lang="en-US" sz="2800" smtClean="0"/>
              <a:t> and f</a:t>
            </a:r>
            <a:r>
              <a:rPr lang="en-US" sz="2800" baseline="-25000" smtClean="0"/>
              <a:t>2</a:t>
            </a:r>
            <a:r>
              <a:rPr lang="en-US" sz="2800" smtClean="0"/>
              <a:t> are used to represented two “1” and “0”. </a:t>
            </a:r>
          </a:p>
          <a:p>
            <a:pPr eaLnBrk="1" hangingPunct="1"/>
            <a:r>
              <a:rPr lang="en-US" sz="2800" smtClean="0"/>
              <a:t>The transmitted signal is given by  </a:t>
            </a:r>
            <a:endParaRPr lang="th-TH" sz="2800" smtClean="0"/>
          </a:p>
          <a:p>
            <a:pPr eaLnBrk="1" hangingPunct="1"/>
            <a:endParaRPr lang="th-TH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Problem is </a:t>
            </a:r>
            <a:r>
              <a:rPr lang="en-US" sz="2800" smtClean="0">
                <a:sym typeface="Symbol" pitchFamily="18" charset="2"/>
              </a:rPr>
              <a:t>that  is unknown to the receiver. For the coherent receiver,  is precisely known by receiver. </a:t>
            </a:r>
          </a:p>
        </p:txBody>
      </p:sp>
      <p:sp>
        <p:nvSpPr>
          <p:cNvPr id="98308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8309" name="Object 4"/>
          <p:cNvGraphicFramePr>
            <a:graphicFrameLocks noChangeAspect="1"/>
          </p:cNvGraphicFramePr>
          <p:nvPr/>
        </p:nvGraphicFramePr>
        <p:xfrm>
          <a:off x="1395413" y="3476625"/>
          <a:ext cx="5565775" cy="889000"/>
        </p:xfrm>
        <a:graphic>
          <a:graphicData uri="http://schemas.openxmlformats.org/presentationml/2006/ole">
            <p:oleObj spid="_x0000_s47120" name="Equation" r:id="rId3" imgW="2781300" imgH="4445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667243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Noncoherent Orthogonal Modulation</a:t>
            </a:r>
            <a:endParaRPr lang="th-TH" sz="3800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Furthermore, we have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To get rid of the phase information (</a:t>
            </a:r>
            <a:r>
              <a:rPr lang="en-US" sz="2800" smtClean="0">
                <a:sym typeface="Symbol" pitchFamily="18" charset="2"/>
              </a:rPr>
              <a:t>), we use the amplitude</a:t>
            </a:r>
            <a:r>
              <a:rPr lang="en-US" sz="2800" smtClean="0"/>
              <a:t> </a:t>
            </a:r>
            <a:endParaRPr lang="th-TH" sz="2800" smtClean="0"/>
          </a:p>
        </p:txBody>
      </p:sp>
      <p:sp>
        <p:nvSpPr>
          <p:cNvPr id="99332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9333" name="Object 4"/>
          <p:cNvGraphicFramePr>
            <a:graphicFrameLocks noChangeAspect="1"/>
          </p:cNvGraphicFramePr>
          <p:nvPr/>
        </p:nvGraphicFramePr>
        <p:xfrm>
          <a:off x="1258888" y="2222500"/>
          <a:ext cx="4837112" cy="1679575"/>
        </p:xfrm>
        <a:graphic>
          <a:graphicData uri="http://schemas.openxmlformats.org/presentationml/2006/ole">
            <p:oleObj spid="_x0000_s48158" name="Equation" r:id="rId3" imgW="3213100" imgH="1117600" progId="Equation.3">
              <p:embed/>
            </p:oleObj>
          </a:graphicData>
        </a:graphic>
      </p:graphicFrame>
      <p:sp>
        <p:nvSpPr>
          <p:cNvPr id="99334" name="Rectangle 7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9335" name="Object 6"/>
          <p:cNvGraphicFramePr>
            <a:graphicFrameLocks noChangeAspect="1"/>
          </p:cNvGraphicFramePr>
          <p:nvPr/>
        </p:nvGraphicFramePr>
        <p:xfrm>
          <a:off x="2051050" y="5229225"/>
          <a:ext cx="4505325" cy="474663"/>
        </p:xfrm>
        <a:graphic>
          <a:graphicData uri="http://schemas.openxmlformats.org/presentationml/2006/ole">
            <p:oleObj spid="_x0000_s48159" name="Equation" r:id="rId4" imgW="2984500" imgH="3175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67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Noncoherent Orthogonal Modulation</a:t>
            </a:r>
            <a:endParaRPr lang="th-TH" sz="3800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Where</a:t>
            </a:r>
            <a:endParaRPr lang="th-TH" sz="2800" smtClean="0"/>
          </a:p>
          <a:p>
            <a:pPr eaLnBrk="1" hangingPunct="1"/>
            <a:endParaRPr lang="th-TH" sz="2800" smtClean="0"/>
          </a:p>
          <a:p>
            <a:pPr eaLnBrk="1" hangingPunct="1"/>
            <a:endParaRPr lang="th-TH" sz="2800" smtClean="0"/>
          </a:p>
          <a:p>
            <a:pPr eaLnBrk="1" hangingPunct="1"/>
            <a:endParaRPr lang="th-TH" sz="2800" smtClean="0"/>
          </a:p>
          <a:p>
            <a:pPr eaLnBrk="1" hangingPunct="1"/>
            <a:r>
              <a:rPr lang="en-US" sz="2800" smtClean="0"/>
              <a:t>The amplitude of the received signal</a:t>
            </a:r>
            <a:endParaRPr lang="th-TH" sz="2800" smtClean="0"/>
          </a:p>
        </p:txBody>
      </p:sp>
      <p:sp>
        <p:nvSpPr>
          <p:cNvPr id="100356" name="Rectangle 5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0357" name="Object 4"/>
          <p:cNvGraphicFramePr>
            <a:graphicFrameLocks noChangeAspect="1"/>
          </p:cNvGraphicFramePr>
          <p:nvPr/>
        </p:nvGraphicFramePr>
        <p:xfrm>
          <a:off x="1908175" y="2060575"/>
          <a:ext cx="4311650" cy="917575"/>
        </p:xfrm>
        <a:graphic>
          <a:graphicData uri="http://schemas.openxmlformats.org/presentationml/2006/ole">
            <p:oleObj spid="_x0000_s49196" name="Equation" r:id="rId3" imgW="2374900" imgH="508000" progId="Equation.3">
              <p:embed/>
            </p:oleObj>
          </a:graphicData>
        </a:graphic>
      </p:graphicFrame>
      <p:sp>
        <p:nvSpPr>
          <p:cNvPr id="100358" name="Rectangle 7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0359" name="Object 6"/>
          <p:cNvGraphicFramePr>
            <a:graphicFrameLocks noChangeAspect="1"/>
          </p:cNvGraphicFramePr>
          <p:nvPr/>
        </p:nvGraphicFramePr>
        <p:xfrm>
          <a:off x="1835150" y="2874963"/>
          <a:ext cx="4484688" cy="914400"/>
        </p:xfrm>
        <a:graphic>
          <a:graphicData uri="http://schemas.openxmlformats.org/presentationml/2006/ole">
            <p:oleObj spid="_x0000_s49197" name="Equation" r:id="rId4" imgW="2476500" imgH="508000" progId="Equation.3">
              <p:embed/>
            </p:oleObj>
          </a:graphicData>
        </a:graphic>
      </p:graphicFrame>
      <p:sp>
        <p:nvSpPr>
          <p:cNvPr id="100360" name="Rectangle 9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0361" name="Object 8"/>
          <p:cNvGraphicFramePr>
            <a:graphicFrameLocks noChangeAspect="1"/>
          </p:cNvGraphicFramePr>
          <p:nvPr/>
        </p:nvGraphicFramePr>
        <p:xfrm>
          <a:off x="1354138" y="4508500"/>
          <a:ext cx="6032500" cy="1281113"/>
        </p:xfrm>
        <a:graphic>
          <a:graphicData uri="http://schemas.openxmlformats.org/presentationml/2006/ole">
            <p:oleObj spid="_x0000_s49198" name="Equation" r:id="rId5" imgW="3365500" imgH="7112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695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Quadrature Receiver using correlators</a:t>
            </a:r>
            <a:endParaRPr lang="th-TH" sz="3800" smtClean="0"/>
          </a:p>
        </p:txBody>
      </p:sp>
      <p:graphicFrame>
        <p:nvGraphicFramePr>
          <p:cNvPr id="101379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250825" y="1484313"/>
          <a:ext cx="8567738" cy="3973512"/>
        </p:xfrm>
        <a:graphic>
          <a:graphicData uri="http://schemas.openxmlformats.org/presentationml/2006/ole">
            <p:oleObj spid="_x0000_s50192" name="Bitmap Image" r:id="rId3" imgW="4990476" imgH="2314286" progId="PBrush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16406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Quadrature Receiver using Matched Filter</a:t>
            </a:r>
            <a:endParaRPr lang="th-TH" sz="3800" smtClean="0"/>
          </a:p>
        </p:txBody>
      </p:sp>
      <p:graphicFrame>
        <p:nvGraphicFramePr>
          <p:cNvPr id="102403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95288" y="1565275"/>
          <a:ext cx="8424862" cy="3592513"/>
        </p:xfrm>
        <a:graphic>
          <a:graphicData uri="http://schemas.openxmlformats.org/presentationml/2006/ole">
            <p:oleObj spid="_x0000_s51216" name="Bitmap Image" r:id="rId3" imgW="4982270" imgH="2123810" progId="PBrush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998105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Noncoherent Orthogonal Modulation</a:t>
            </a:r>
            <a:endParaRPr lang="th-TH" sz="3800" smtClean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Decision rule: Let            if </a:t>
            </a:r>
            <a:r>
              <a:rPr lang="en-US" sz="2800" i="1" smtClean="0">
                <a:latin typeface="Times New Roman" pitchFamily="18" charset="0"/>
              </a:rPr>
              <a:t>l</a:t>
            </a:r>
            <a:r>
              <a:rPr lang="en-US" sz="2800" i="1" baseline="-25000" smtClean="0">
                <a:latin typeface="Times New Roman" pitchFamily="18" charset="0"/>
              </a:rPr>
              <a:t>i</a:t>
            </a:r>
            <a:r>
              <a:rPr lang="en-US" sz="2800" i="1" smtClean="0">
                <a:latin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</a:rPr>
              <a:t>&gt; </a:t>
            </a:r>
            <a:r>
              <a:rPr lang="en-US" sz="2800" i="1" smtClean="0">
                <a:latin typeface="Times New Roman" pitchFamily="18" charset="0"/>
              </a:rPr>
              <a:t>l</a:t>
            </a:r>
            <a:r>
              <a:rPr lang="en-US" sz="2800" i="1" baseline="-25000" smtClean="0">
                <a:latin typeface="Times New Roman" pitchFamily="18" charset="0"/>
              </a:rPr>
              <a:t>k</a:t>
            </a:r>
            <a:r>
              <a:rPr lang="en-US" sz="2800" i="1" baseline="-25000" smtClean="0"/>
              <a:t> </a:t>
            </a:r>
            <a:r>
              <a:rPr lang="en-US" sz="2800" smtClean="0"/>
              <a:t>for all </a:t>
            </a:r>
            <a:r>
              <a:rPr lang="en-US" sz="2800" i="1" smtClean="0">
                <a:latin typeface="Times New Roman" pitchFamily="18" charset="0"/>
              </a:rPr>
              <a:t>k</a:t>
            </a:r>
            <a:r>
              <a:rPr lang="en-US" sz="2800" i="1" smtClean="0"/>
              <a:t>. </a:t>
            </a:r>
            <a:r>
              <a:rPr lang="en-US" sz="2800" smtClean="0"/>
              <a:t>For examples, decide            if </a:t>
            </a:r>
            <a:r>
              <a:rPr lang="en-US" sz="2800" i="1" smtClean="0">
                <a:latin typeface="Times New Roman" pitchFamily="18" charset="0"/>
              </a:rPr>
              <a:t>l</a:t>
            </a:r>
            <a:r>
              <a:rPr lang="en-US" sz="2800" baseline="-25000" smtClean="0">
                <a:latin typeface="Times New Roman" pitchFamily="18" charset="0"/>
              </a:rPr>
              <a:t>1</a:t>
            </a:r>
            <a:r>
              <a:rPr lang="en-US" sz="2800" i="1" smtClean="0">
                <a:latin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</a:rPr>
              <a:t>&gt; </a:t>
            </a:r>
            <a:r>
              <a:rPr lang="en-US" sz="2800" i="1" smtClean="0">
                <a:latin typeface="Times New Roman" pitchFamily="18" charset="0"/>
              </a:rPr>
              <a:t>l</a:t>
            </a:r>
            <a:r>
              <a:rPr lang="en-US" sz="2800" baseline="-25000" smtClean="0">
                <a:latin typeface="Times New Roman" pitchFamily="18" charset="0"/>
              </a:rPr>
              <a:t>2</a:t>
            </a:r>
            <a:r>
              <a:rPr lang="en-US" sz="2800" i="1" baseline="-25000" smtClean="0"/>
              <a:t> </a:t>
            </a:r>
          </a:p>
          <a:p>
            <a:pPr eaLnBrk="1" hangingPunct="1"/>
            <a:endParaRPr lang="en-US" sz="2800" i="1" smtClean="0"/>
          </a:p>
          <a:p>
            <a:pPr eaLnBrk="1" hangingPunct="1"/>
            <a:r>
              <a:rPr lang="en-US" sz="2800" smtClean="0"/>
              <a:t>This decision rule suggests that if the envelop (amplitude) of the received signal described in term of </a:t>
            </a:r>
            <a:r>
              <a:rPr lang="en-US" sz="2800" smtClean="0">
                <a:latin typeface="Times New Roman" pitchFamily="18" charset="0"/>
              </a:rPr>
              <a:t>cos(2</a:t>
            </a:r>
            <a:r>
              <a:rPr lang="en-US" sz="2800" smtClean="0"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sz="2800" i="1" smtClean="0">
                <a:latin typeface="Times New Roman" pitchFamily="18" charset="0"/>
                <a:sym typeface="Symbol" pitchFamily="18" charset="2"/>
              </a:rPr>
              <a:t>f</a:t>
            </a:r>
            <a:r>
              <a:rPr lang="en-US" sz="2800" baseline="-25000" smtClean="0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800" i="1" smtClean="0"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2800" smtClean="0">
                <a:latin typeface="Times New Roman" pitchFamily="18" charset="0"/>
                <a:sym typeface="Symbol" pitchFamily="18" charset="2"/>
              </a:rPr>
              <a:t>)</a:t>
            </a:r>
            <a:r>
              <a:rPr lang="en-US" sz="2800" smtClean="0">
                <a:sym typeface="Symbol" pitchFamily="18" charset="2"/>
              </a:rPr>
              <a:t> is greater than the envelop of the received signal described in term of </a:t>
            </a:r>
            <a:r>
              <a:rPr lang="en-US" sz="2800" smtClean="0">
                <a:latin typeface="Times New Roman" pitchFamily="18" charset="0"/>
              </a:rPr>
              <a:t>cos(2</a:t>
            </a:r>
            <a:r>
              <a:rPr lang="en-US" sz="2800" smtClean="0"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sz="2800" i="1" smtClean="0">
                <a:latin typeface="Times New Roman" pitchFamily="18" charset="0"/>
                <a:sym typeface="Symbol" pitchFamily="18" charset="2"/>
              </a:rPr>
              <a:t>f</a:t>
            </a:r>
            <a:r>
              <a:rPr lang="en-US" sz="2800" baseline="-25000" smtClean="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800" i="1" smtClean="0"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2800" smtClean="0">
                <a:latin typeface="Times New Roman" pitchFamily="18" charset="0"/>
                <a:sym typeface="Symbol" pitchFamily="18" charset="2"/>
              </a:rPr>
              <a:t>),</a:t>
            </a:r>
            <a:r>
              <a:rPr lang="en-US" sz="2800" smtClean="0">
                <a:sym typeface="Symbol" pitchFamily="18" charset="2"/>
              </a:rPr>
              <a:t> we say </a:t>
            </a:r>
            <a:r>
              <a:rPr lang="en-US" sz="2800" i="1" smtClean="0">
                <a:latin typeface="Times New Roman" pitchFamily="18" charset="0"/>
                <a:sym typeface="Symbol" pitchFamily="18" charset="2"/>
              </a:rPr>
              <a:t>s</a:t>
            </a:r>
            <a:r>
              <a:rPr lang="en-US" sz="2800" baseline="-25000" smtClean="0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80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800" i="1" smtClean="0"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2800" smtClean="0">
                <a:latin typeface="Times New Roman" pitchFamily="18" charset="0"/>
                <a:sym typeface="Symbol" pitchFamily="18" charset="2"/>
              </a:rPr>
              <a:t>) was sent. </a:t>
            </a:r>
          </a:p>
        </p:txBody>
      </p:sp>
      <p:sp>
        <p:nvSpPr>
          <p:cNvPr id="1034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3429" name="Object 4"/>
          <p:cNvGraphicFramePr>
            <a:graphicFrameLocks noChangeAspect="1"/>
          </p:cNvGraphicFramePr>
          <p:nvPr/>
        </p:nvGraphicFramePr>
        <p:xfrm>
          <a:off x="3924300" y="1676400"/>
          <a:ext cx="935038" cy="457200"/>
        </p:xfrm>
        <a:graphic>
          <a:graphicData uri="http://schemas.openxmlformats.org/presentationml/2006/ole">
            <p:oleObj spid="_x0000_s52254" name="Equation" r:id="rId3" imgW="469900" imgH="228600" progId="Equation.3">
              <p:embed/>
            </p:oleObj>
          </a:graphicData>
        </a:graphic>
      </p:graphicFrame>
      <p:sp>
        <p:nvSpPr>
          <p:cNvPr id="10343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3431" name="Object 6"/>
          <p:cNvGraphicFramePr>
            <a:graphicFrameLocks noChangeAspect="1"/>
          </p:cNvGraphicFramePr>
          <p:nvPr/>
        </p:nvGraphicFramePr>
        <p:xfrm>
          <a:off x="3924300" y="2063750"/>
          <a:ext cx="914400" cy="428625"/>
        </p:xfrm>
        <a:graphic>
          <a:graphicData uri="http://schemas.openxmlformats.org/presentationml/2006/ole">
            <p:oleObj spid="_x0000_s52255" name="Equation" r:id="rId4" imgW="469696" imgH="215806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8822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probability of BPSK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conditional probability of the receiver deciding in favor of symbol 1, given that symbol zero was transmitted is given by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200400"/>
            <a:ext cx="64008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Noncoherent Matched Filter</a:t>
            </a:r>
            <a:endParaRPr lang="th-TH" smtClean="0"/>
          </a:p>
        </p:txBody>
      </p:sp>
      <p:graphicFrame>
        <p:nvGraphicFramePr>
          <p:cNvPr id="104451" name="Object 12"/>
          <p:cNvGraphicFramePr>
            <a:graphicFrameLocks noGrp="1" noChangeAspect="1"/>
          </p:cNvGraphicFramePr>
          <p:nvPr>
            <p:ph idx="1"/>
          </p:nvPr>
        </p:nvGraphicFramePr>
        <p:xfrm>
          <a:off x="250825" y="2133600"/>
          <a:ext cx="8569325" cy="2009775"/>
        </p:xfrm>
        <a:graphic>
          <a:graphicData uri="http://schemas.openxmlformats.org/presentationml/2006/ole">
            <p:oleObj spid="_x0000_s53264" name="Bitmap Image" r:id="rId3" imgW="4915586" imgH="1152381" progId="PBrush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606795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Noncoherent Orthogonal Modulation</a:t>
            </a:r>
            <a:endParaRPr lang="th-TH" sz="3800" smtClean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Consider the output of matched filter of </a:t>
            </a:r>
            <a:r>
              <a:rPr lang="en-US" smtClean="0">
                <a:latin typeface="Times New Roman" pitchFamily="18" charset="0"/>
              </a:rPr>
              <a:t>cos(2</a:t>
            </a:r>
            <a:r>
              <a:rPr lang="en-US" smtClean="0"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i="1" smtClean="0">
                <a:latin typeface="Times New Roman" pitchFamily="18" charset="0"/>
                <a:sym typeface="Symbol" pitchFamily="18" charset="2"/>
              </a:rPr>
              <a:t>f</a:t>
            </a:r>
            <a:r>
              <a:rPr lang="en-US" i="1" baseline="-25000" smtClean="0">
                <a:latin typeface="Times New Roman" pitchFamily="18" charset="0"/>
                <a:sym typeface="Symbol" pitchFamily="18" charset="2"/>
              </a:rPr>
              <a:t>i</a:t>
            </a:r>
            <a:r>
              <a:rPr lang="en-US" i="1" smtClean="0">
                <a:latin typeface="Times New Roman" pitchFamily="18" charset="0"/>
                <a:sym typeface="Symbol" pitchFamily="18" charset="2"/>
              </a:rPr>
              <a:t>t</a:t>
            </a:r>
            <a:r>
              <a:rPr lang="en-US" smtClean="0">
                <a:latin typeface="Times New Roman" pitchFamily="18" charset="0"/>
                <a:sym typeface="Symbol" pitchFamily="18" charset="2"/>
              </a:rPr>
              <a:t>).</a:t>
            </a:r>
            <a:r>
              <a:rPr lang="en-US" smtClean="0">
                <a:sym typeface="Symbol" pitchFamily="18" charset="2"/>
              </a:rPr>
              <a:t> </a:t>
            </a:r>
            <a:endParaRPr lang="th-TH" smtClean="0">
              <a:sym typeface="Symbol" pitchFamily="18" charset="2"/>
            </a:endParaRPr>
          </a:p>
        </p:txBody>
      </p:sp>
      <p:sp>
        <p:nvSpPr>
          <p:cNvPr id="105476" name="Rectangle 5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5477" name="Object 4"/>
          <p:cNvGraphicFramePr>
            <a:graphicFrameLocks noChangeAspect="1"/>
          </p:cNvGraphicFramePr>
          <p:nvPr/>
        </p:nvGraphicFramePr>
        <p:xfrm>
          <a:off x="1547813" y="2636838"/>
          <a:ext cx="6434137" cy="917575"/>
        </p:xfrm>
        <a:graphic>
          <a:graphicData uri="http://schemas.openxmlformats.org/presentationml/2006/ole">
            <p:oleObj spid="_x0000_s54302" name="Equation" r:id="rId3" imgW="3543300" imgH="508000" progId="Equation.3">
              <p:embed/>
            </p:oleObj>
          </a:graphicData>
        </a:graphic>
      </p:graphicFrame>
      <p:sp>
        <p:nvSpPr>
          <p:cNvPr id="105478" name="Rectangle 7"/>
          <p:cNvSpPr>
            <a:spLocks noChangeArrowheads="1"/>
          </p:cNvSpPr>
          <p:nvPr/>
        </p:nvSpPr>
        <p:spPr bwMode="auto">
          <a:xfrm>
            <a:off x="0" y="2824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5479" name="Object 6"/>
          <p:cNvGraphicFramePr>
            <a:graphicFrameLocks noChangeAspect="1"/>
          </p:cNvGraphicFramePr>
          <p:nvPr/>
        </p:nvGraphicFramePr>
        <p:xfrm>
          <a:off x="1763713" y="4221163"/>
          <a:ext cx="4610100" cy="2176462"/>
        </p:xfrm>
        <a:graphic>
          <a:graphicData uri="http://schemas.openxmlformats.org/presentationml/2006/ole">
            <p:oleObj spid="_x0000_s54303" name="Equation" r:id="rId4" imgW="2565400" imgH="1206500" progId="Equation.3">
              <p:embed/>
            </p:oleObj>
          </a:graphicData>
        </a:graphic>
      </p:graphicFrame>
      <p:sp>
        <p:nvSpPr>
          <p:cNvPr id="105480" name="AutoShape 8"/>
          <p:cNvSpPr>
            <a:spLocks noChangeArrowheads="1"/>
          </p:cNvSpPr>
          <p:nvPr/>
        </p:nvSpPr>
        <p:spPr bwMode="auto">
          <a:xfrm>
            <a:off x="3779838" y="3500438"/>
            <a:ext cx="1008062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4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Noncoherent Orthogonal Modulation</a:t>
            </a:r>
            <a:endParaRPr lang="th-TH" sz="3800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Envelope at t=T is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Which is exactly the same as in correlator receiver </a:t>
            </a:r>
            <a:endParaRPr lang="th-TH" smtClean="0"/>
          </a:p>
        </p:txBody>
      </p:sp>
      <p:sp>
        <p:nvSpPr>
          <p:cNvPr id="106500" name="Rectangle 7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6501" name="Object 6"/>
          <p:cNvGraphicFramePr>
            <a:graphicFrameLocks noChangeAspect="1"/>
          </p:cNvGraphicFramePr>
          <p:nvPr/>
        </p:nvGraphicFramePr>
        <p:xfrm>
          <a:off x="971550" y="2420938"/>
          <a:ext cx="7143750" cy="1428750"/>
        </p:xfrm>
        <a:graphic>
          <a:graphicData uri="http://schemas.openxmlformats.org/presentationml/2006/ole">
            <p:oleObj spid="_x0000_s55312" name="Equation" r:id="rId3" imgW="3568700" imgH="7112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393200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500" smtClean="0"/>
              <a:t>Generalized binary receiver for noncoherent orthogonal modulation. </a:t>
            </a:r>
            <a:endParaRPr lang="th-TH" sz="2500" smtClean="0"/>
          </a:p>
        </p:txBody>
      </p:sp>
      <p:graphicFrame>
        <p:nvGraphicFramePr>
          <p:cNvPr id="107523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68313" y="1557338"/>
          <a:ext cx="7924800" cy="4346575"/>
        </p:xfrm>
        <a:graphic>
          <a:graphicData uri="http://schemas.openxmlformats.org/presentationml/2006/ole">
            <p:oleObj spid="_x0000_s56336" name="Bitmap Image" r:id="rId3" imgW="5106113" imgH="2800741" progId="PBrush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900367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500" smtClean="0"/>
              <a:t>Quadrature receiver equivalent to either one of the two matched filters in part</a:t>
            </a:r>
            <a:endParaRPr lang="th-TH" sz="2500" smtClean="0"/>
          </a:p>
        </p:txBody>
      </p:sp>
      <p:graphicFrame>
        <p:nvGraphicFramePr>
          <p:cNvPr id="10854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50825" y="1427163"/>
          <a:ext cx="8496300" cy="4594225"/>
        </p:xfrm>
        <a:graphic>
          <a:graphicData uri="http://schemas.openxmlformats.org/presentationml/2006/ole">
            <p:oleObj spid="_x0000_s57360" name="Bitmap Image" r:id="rId3" imgW="5125165" imgH="2771429" progId="PBrush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001595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Noncoherent Orthogonal Modulation</a:t>
            </a:r>
            <a:endParaRPr lang="th-TH" sz="3800" smtClean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Probability of Errors</a:t>
            </a:r>
            <a:endParaRPr lang="th-TH" smtClean="0"/>
          </a:p>
        </p:txBody>
      </p:sp>
      <p:sp>
        <p:nvSpPr>
          <p:cNvPr id="109572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9573" name="Object 4"/>
          <p:cNvGraphicFramePr>
            <a:graphicFrameLocks noChangeAspect="1"/>
          </p:cNvGraphicFramePr>
          <p:nvPr/>
        </p:nvGraphicFramePr>
        <p:xfrm>
          <a:off x="2627313" y="2565400"/>
          <a:ext cx="2505075" cy="960438"/>
        </p:xfrm>
        <a:graphic>
          <a:graphicData uri="http://schemas.openxmlformats.org/presentationml/2006/ole">
            <p:oleObj spid="_x0000_s58384" name="Equation" r:id="rId3" imgW="1269449" imgH="482391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002396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Noncoherent: BFSK</a:t>
            </a:r>
            <a:endParaRPr lang="th-TH" smtClean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For BFSK, we have</a:t>
            </a:r>
            <a:endParaRPr lang="th-TH" sz="2800" smtClean="0"/>
          </a:p>
        </p:txBody>
      </p:sp>
      <p:sp>
        <p:nvSpPr>
          <p:cNvPr id="110596" name="Rectangle 5"/>
          <p:cNvSpPr>
            <a:spLocks noChangeArrowheads="1"/>
          </p:cNvSpPr>
          <p:nvPr/>
        </p:nvSpPr>
        <p:spPr bwMode="auto">
          <a:xfrm>
            <a:off x="0" y="3062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0597" name="Object 4"/>
          <p:cNvGraphicFramePr>
            <a:graphicFrameLocks noChangeAspect="1"/>
          </p:cNvGraphicFramePr>
          <p:nvPr/>
        </p:nvGraphicFramePr>
        <p:xfrm>
          <a:off x="2051050" y="2924175"/>
          <a:ext cx="4746625" cy="1479550"/>
        </p:xfrm>
        <a:graphic>
          <a:graphicData uri="http://schemas.openxmlformats.org/presentationml/2006/ole">
            <p:oleObj spid="_x0000_s59408" name="Equation" r:id="rId3" imgW="2349500" imgH="7366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660516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Noncoherent: BFSK</a:t>
            </a:r>
            <a:endParaRPr lang="th-TH" smtClean="0"/>
          </a:p>
        </p:txBody>
      </p:sp>
      <p:pic>
        <p:nvPicPr>
          <p:cNvPr id="11161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16013" y="1628775"/>
            <a:ext cx="6815137" cy="44196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341830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Noncoherent: BFSK</a:t>
            </a:r>
            <a:endParaRPr lang="th-TH" smtClean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Probability of Errors</a:t>
            </a:r>
            <a:endParaRPr lang="th-TH" smtClean="0"/>
          </a:p>
          <a:p>
            <a:pPr eaLnBrk="1" hangingPunct="1"/>
            <a:endParaRPr lang="th-TH" smtClean="0"/>
          </a:p>
        </p:txBody>
      </p:sp>
      <p:sp>
        <p:nvSpPr>
          <p:cNvPr id="112644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645" name="Object 4"/>
          <p:cNvGraphicFramePr>
            <a:graphicFrameLocks noChangeAspect="1"/>
          </p:cNvGraphicFramePr>
          <p:nvPr/>
        </p:nvGraphicFramePr>
        <p:xfrm>
          <a:off x="2627313" y="2540000"/>
          <a:ext cx="2505075" cy="960438"/>
        </p:xfrm>
        <a:graphic>
          <a:graphicData uri="http://schemas.openxmlformats.org/presentationml/2006/ole">
            <p:oleObj spid="_x0000_s60432" name="Equation" r:id="rId3" imgW="1269449" imgH="482391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795129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DPSK</a:t>
            </a:r>
            <a:endParaRPr lang="th-TH" smtClean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Differential PSK</a:t>
            </a:r>
          </a:p>
          <a:p>
            <a:pPr lvl="1" eaLnBrk="1" hangingPunct="1"/>
            <a:r>
              <a:rPr lang="en-US" smtClean="0"/>
              <a:t>Instead of finding the phase of the signal on the interval </a:t>
            </a:r>
            <a:r>
              <a:rPr lang="en-US" smtClean="0">
                <a:latin typeface="Times New Roman" pitchFamily="18" charset="0"/>
              </a:rPr>
              <a:t>0&lt;</a:t>
            </a:r>
            <a:r>
              <a:rPr lang="en-US" i="1" smtClean="0">
                <a:latin typeface="Times New Roman" pitchFamily="18" charset="0"/>
              </a:rPr>
              <a:t>t</a:t>
            </a:r>
            <a:r>
              <a:rPr lang="en-US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i="1" smtClean="0">
                <a:latin typeface="Times New Roman" pitchFamily="18" charset="0"/>
                <a:sym typeface="Symbol" pitchFamily="18" charset="2"/>
              </a:rPr>
              <a:t>T</a:t>
            </a:r>
            <a:r>
              <a:rPr lang="en-US" i="1" baseline="-25000" smtClean="0">
                <a:latin typeface="Times New Roman" pitchFamily="18" charset="0"/>
                <a:sym typeface="Symbol" pitchFamily="18" charset="2"/>
              </a:rPr>
              <a:t>b.</a:t>
            </a:r>
            <a:r>
              <a:rPr lang="en-US" i="1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mtClean="0">
                <a:latin typeface="Times New Roman" pitchFamily="18" charset="0"/>
                <a:sym typeface="Symbol" pitchFamily="18" charset="2"/>
              </a:rPr>
              <a:t>This receiver determines the phase difference between adjacent time intervals. 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  <a:sym typeface="Symbol" pitchFamily="18" charset="2"/>
              </a:rPr>
              <a:t>If “1” is sent, the phase will remain the same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  <a:sym typeface="Symbol" pitchFamily="18" charset="2"/>
              </a:rPr>
              <a:t>If “0” is sent, the phase will change 180 degree.</a:t>
            </a:r>
            <a:endParaRPr lang="en-US" i="1" smtClean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7347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probability of BPSK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By letting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 the above integral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  <m:r>
                      <a:rPr lang="en-US" i="1" baseline="-25000" dirty="0" smtClean="0">
                        <a:latin typeface="Cambria Math"/>
                      </a:rPr>
                      <m:t>10</m:t>
                    </m:r>
                  </m:oMath>
                </a14:m>
                <a:r>
                  <a:rPr lang="en-US" dirty="0" smtClean="0"/>
                  <a:t> can be rewritten as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057400"/>
            <a:ext cx="31337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962400"/>
            <a:ext cx="44100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DPSK</a:t>
            </a:r>
            <a:endParaRPr lang="th-TH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Or we have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and</a:t>
            </a:r>
            <a:endParaRPr lang="th-TH" sz="2800" smtClean="0"/>
          </a:p>
        </p:txBody>
      </p:sp>
      <p:sp>
        <p:nvSpPr>
          <p:cNvPr id="11469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4693" name="Object 4"/>
          <p:cNvGraphicFramePr>
            <a:graphicFrameLocks noChangeAspect="1"/>
          </p:cNvGraphicFramePr>
          <p:nvPr/>
        </p:nvGraphicFramePr>
        <p:xfrm>
          <a:off x="2228850" y="2060575"/>
          <a:ext cx="4570413" cy="1824038"/>
        </p:xfrm>
        <a:graphic>
          <a:graphicData uri="http://schemas.openxmlformats.org/presentationml/2006/ole">
            <p:oleObj spid="_x0000_s61470" name="Equation" r:id="rId3" imgW="2552700" imgH="1016000" progId="Equation.3">
              <p:embed/>
            </p:oleObj>
          </a:graphicData>
        </a:graphic>
      </p:graphicFrame>
      <p:sp>
        <p:nvSpPr>
          <p:cNvPr id="114694" name="Rectangle 7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4695" name="Object 6"/>
          <p:cNvGraphicFramePr>
            <a:graphicFrameLocks noChangeAspect="1"/>
          </p:cNvGraphicFramePr>
          <p:nvPr/>
        </p:nvGraphicFramePr>
        <p:xfrm>
          <a:off x="2157413" y="4292600"/>
          <a:ext cx="5078412" cy="1835150"/>
        </p:xfrm>
        <a:graphic>
          <a:graphicData uri="http://schemas.openxmlformats.org/presentationml/2006/ole">
            <p:oleObj spid="_x0000_s61471" name="Equation" r:id="rId4" imgW="2819400" imgH="10160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167490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DPSK</a:t>
            </a:r>
            <a:endParaRPr lang="th-TH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In this case, we have</a:t>
            </a:r>
            <a:r>
              <a:rPr lang="th-TH" sz="2800" smtClean="0"/>
              <a:t> </a:t>
            </a:r>
            <a:r>
              <a:rPr lang="en-US" sz="2800" i="1" smtClean="0">
                <a:latin typeface="Times New Roman" pitchFamily="18" charset="0"/>
              </a:rPr>
              <a:t>T</a:t>
            </a:r>
            <a:r>
              <a:rPr lang="en-US" sz="2800" smtClean="0">
                <a:latin typeface="Times New Roman" pitchFamily="18" charset="0"/>
              </a:rPr>
              <a:t>=2</a:t>
            </a:r>
            <a:r>
              <a:rPr lang="en-US" sz="2800" i="1" smtClean="0">
                <a:latin typeface="Times New Roman" pitchFamily="18" charset="0"/>
              </a:rPr>
              <a:t>T</a:t>
            </a:r>
            <a:r>
              <a:rPr lang="en-US" sz="2800" i="1" baseline="-25000" smtClean="0">
                <a:latin typeface="Times New Roman" pitchFamily="18" charset="0"/>
              </a:rPr>
              <a:t>b</a:t>
            </a:r>
            <a:r>
              <a:rPr lang="en-US" sz="2800" i="1" smtClean="0">
                <a:latin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</a:rPr>
              <a:t>and </a:t>
            </a:r>
            <a:r>
              <a:rPr lang="en-US" sz="2800" i="1" smtClean="0">
                <a:latin typeface="Times New Roman" pitchFamily="18" charset="0"/>
              </a:rPr>
              <a:t>E</a:t>
            </a:r>
            <a:r>
              <a:rPr lang="en-US" sz="2800" smtClean="0">
                <a:latin typeface="Times New Roman" pitchFamily="18" charset="0"/>
              </a:rPr>
              <a:t>=2</a:t>
            </a:r>
            <a:r>
              <a:rPr lang="en-US" sz="2800" i="1" smtClean="0">
                <a:latin typeface="Times New Roman" pitchFamily="18" charset="0"/>
              </a:rPr>
              <a:t>E</a:t>
            </a:r>
            <a:r>
              <a:rPr lang="en-US" sz="2800" i="1" baseline="-25000" smtClean="0">
                <a:latin typeface="Times New Roman" pitchFamily="18" charset="0"/>
              </a:rPr>
              <a:t>b</a:t>
            </a:r>
            <a:endParaRPr lang="en-US" sz="2800" i="1" smtClean="0">
              <a:latin typeface="Times New Roman" pitchFamily="18" charset="0"/>
            </a:endParaRPr>
          </a:p>
          <a:p>
            <a:pPr eaLnBrk="1" hangingPunct="1"/>
            <a:r>
              <a:rPr lang="en-US" sz="2800" smtClean="0">
                <a:latin typeface="Times New Roman" pitchFamily="18" charset="0"/>
              </a:rPr>
              <a:t>Hence, the probability of error is given by</a:t>
            </a:r>
          </a:p>
          <a:p>
            <a:pPr eaLnBrk="1" hangingPunct="1"/>
            <a:endParaRPr lang="th-TH" sz="2800" smtClean="0">
              <a:latin typeface="Times New Roman" pitchFamily="18" charset="0"/>
            </a:endParaRPr>
          </a:p>
        </p:txBody>
      </p:sp>
      <p:sp>
        <p:nvSpPr>
          <p:cNvPr id="115716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5717" name="Object 4"/>
          <p:cNvGraphicFramePr>
            <a:graphicFrameLocks noChangeAspect="1"/>
          </p:cNvGraphicFramePr>
          <p:nvPr/>
        </p:nvGraphicFramePr>
        <p:xfrm>
          <a:off x="2555875" y="2852738"/>
          <a:ext cx="2354263" cy="960437"/>
        </p:xfrm>
        <a:graphic>
          <a:graphicData uri="http://schemas.openxmlformats.org/presentationml/2006/ole">
            <p:oleObj spid="_x0000_s62480" name="Equation" r:id="rId3" imgW="1193800" imgH="4826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62964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DPSK: Transmitter</a:t>
            </a:r>
            <a:endParaRPr lang="th-TH" smtClean="0"/>
          </a:p>
        </p:txBody>
      </p:sp>
      <p:graphicFrame>
        <p:nvGraphicFramePr>
          <p:cNvPr id="116739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0" y="2997200"/>
          <a:ext cx="9937750" cy="2735263"/>
        </p:xfrm>
        <a:graphic>
          <a:graphicData uri="http://schemas.openxmlformats.org/presentationml/2006/ole">
            <p:oleObj spid="_x0000_s63518" name="Bitmap Image" r:id="rId3" imgW="6542857" imgH="1800476" progId="PBrush">
              <p:embed/>
            </p:oleObj>
          </a:graphicData>
        </a:graphic>
      </p:graphicFrame>
      <p:sp>
        <p:nvSpPr>
          <p:cNvPr id="116740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6741" name="Object 6"/>
          <p:cNvGraphicFramePr>
            <a:graphicFrameLocks noChangeAspect="1"/>
          </p:cNvGraphicFramePr>
          <p:nvPr/>
        </p:nvGraphicFramePr>
        <p:xfrm>
          <a:off x="1908175" y="1557338"/>
          <a:ext cx="2951163" cy="482600"/>
        </p:xfrm>
        <a:graphic>
          <a:graphicData uri="http://schemas.openxmlformats.org/presentationml/2006/ole">
            <p:oleObj spid="_x0000_s63519" name="Equation" r:id="rId4" imgW="1459866" imgH="241195" progId="Equation.3">
              <p:embed/>
            </p:oleObj>
          </a:graphicData>
        </a:graphic>
      </p:graphicFrame>
      <p:sp>
        <p:nvSpPr>
          <p:cNvPr id="116742" name="AutoShape 8"/>
          <p:cNvSpPr>
            <a:spLocks noChangeArrowheads="1"/>
          </p:cNvSpPr>
          <p:nvPr/>
        </p:nvSpPr>
        <p:spPr bwMode="auto">
          <a:xfrm>
            <a:off x="2627313" y="2205038"/>
            <a:ext cx="792162" cy="7191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89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DPSK</a:t>
            </a:r>
            <a:endParaRPr lang="th-TH" smtClean="0"/>
          </a:p>
        </p:txBody>
      </p:sp>
      <p:graphicFrame>
        <p:nvGraphicFramePr>
          <p:cNvPr id="240760" name="Group 120"/>
          <p:cNvGraphicFramePr>
            <a:graphicFrameLocks noGrp="1"/>
          </p:cNvGraphicFramePr>
          <p:nvPr>
            <p:ph type="tbl" idx="1"/>
          </p:nvPr>
        </p:nvGraphicFramePr>
        <p:xfrm>
          <a:off x="609600" y="1600200"/>
          <a:ext cx="7924800" cy="4419600"/>
        </p:xfrm>
        <a:graphic>
          <a:graphicData uri="http://schemas.openxmlformats.org/drawingml/2006/table">
            <a:tbl>
              <a:tblPr/>
              <a:tblGrid>
                <a:gridCol w="2641600"/>
                <a:gridCol w="528638"/>
                <a:gridCol w="528637"/>
                <a:gridCol w="527050"/>
                <a:gridCol w="528638"/>
                <a:gridCol w="528637"/>
                <a:gridCol w="528638"/>
                <a:gridCol w="528637"/>
                <a:gridCol w="527050"/>
                <a:gridCol w="528638"/>
                <a:gridCol w="528637"/>
              </a:tblGrid>
              <a:tr h="11049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{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b</a:t>
                      </a:r>
                      <a:r>
                        <a:rPr kumimoji="0" lang="en-US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k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}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49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{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d</a:t>
                      </a:r>
                      <a:r>
                        <a:rPr kumimoji="0" lang="en-US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k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-1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}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4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Differential encoded {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d</a:t>
                      </a:r>
                      <a:r>
                        <a:rPr kumimoji="0" lang="en-US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k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}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4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Transmitted Phase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0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0761" name="Rectangle 121"/>
          <p:cNvSpPr>
            <a:spLocks noChangeArrowheads="1"/>
          </p:cNvSpPr>
          <p:nvPr/>
        </p:nvSpPr>
        <p:spPr bwMode="auto">
          <a:xfrm>
            <a:off x="3924300" y="4076700"/>
            <a:ext cx="287338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62" name="Rectangle 122"/>
          <p:cNvSpPr>
            <a:spLocks noChangeArrowheads="1"/>
          </p:cNvSpPr>
          <p:nvPr/>
        </p:nvSpPr>
        <p:spPr bwMode="auto">
          <a:xfrm>
            <a:off x="3924300" y="5157788"/>
            <a:ext cx="287338" cy="576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63" name="Rectangle 123"/>
          <p:cNvSpPr>
            <a:spLocks noChangeArrowheads="1"/>
          </p:cNvSpPr>
          <p:nvPr/>
        </p:nvSpPr>
        <p:spPr bwMode="auto">
          <a:xfrm>
            <a:off x="4427538" y="2924175"/>
            <a:ext cx="28733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64" name="Rectangle 124"/>
          <p:cNvSpPr>
            <a:spLocks noChangeArrowheads="1"/>
          </p:cNvSpPr>
          <p:nvPr/>
        </p:nvSpPr>
        <p:spPr bwMode="auto">
          <a:xfrm>
            <a:off x="4427538" y="4005263"/>
            <a:ext cx="287337" cy="576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65" name="Rectangle 125"/>
          <p:cNvSpPr>
            <a:spLocks noChangeArrowheads="1"/>
          </p:cNvSpPr>
          <p:nvPr/>
        </p:nvSpPr>
        <p:spPr bwMode="auto">
          <a:xfrm>
            <a:off x="4427538" y="5229225"/>
            <a:ext cx="28733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66" name="Rectangle 126"/>
          <p:cNvSpPr>
            <a:spLocks noChangeArrowheads="1"/>
          </p:cNvSpPr>
          <p:nvPr/>
        </p:nvSpPr>
        <p:spPr bwMode="auto">
          <a:xfrm>
            <a:off x="4932363" y="2997200"/>
            <a:ext cx="28733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67" name="Rectangle 127"/>
          <p:cNvSpPr>
            <a:spLocks noChangeArrowheads="1"/>
          </p:cNvSpPr>
          <p:nvPr/>
        </p:nvSpPr>
        <p:spPr bwMode="auto">
          <a:xfrm>
            <a:off x="4932363" y="4005263"/>
            <a:ext cx="287337" cy="576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68" name="Rectangle 128"/>
          <p:cNvSpPr>
            <a:spLocks noChangeArrowheads="1"/>
          </p:cNvSpPr>
          <p:nvPr/>
        </p:nvSpPr>
        <p:spPr bwMode="auto">
          <a:xfrm>
            <a:off x="4932363" y="5229225"/>
            <a:ext cx="28733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69" name="Rectangle 129"/>
          <p:cNvSpPr>
            <a:spLocks noChangeArrowheads="1"/>
          </p:cNvSpPr>
          <p:nvPr/>
        </p:nvSpPr>
        <p:spPr bwMode="auto">
          <a:xfrm>
            <a:off x="5435600" y="3068638"/>
            <a:ext cx="287338" cy="576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70" name="Rectangle 130"/>
          <p:cNvSpPr>
            <a:spLocks noChangeArrowheads="1"/>
          </p:cNvSpPr>
          <p:nvPr/>
        </p:nvSpPr>
        <p:spPr bwMode="auto">
          <a:xfrm>
            <a:off x="5435600" y="4149725"/>
            <a:ext cx="287338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71" name="Rectangle 131"/>
          <p:cNvSpPr>
            <a:spLocks noChangeArrowheads="1"/>
          </p:cNvSpPr>
          <p:nvPr/>
        </p:nvSpPr>
        <p:spPr bwMode="auto">
          <a:xfrm>
            <a:off x="5508625" y="5157788"/>
            <a:ext cx="287338" cy="576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72" name="Rectangle 132"/>
          <p:cNvSpPr>
            <a:spLocks noChangeArrowheads="1"/>
          </p:cNvSpPr>
          <p:nvPr/>
        </p:nvSpPr>
        <p:spPr bwMode="auto">
          <a:xfrm>
            <a:off x="6011863" y="2997200"/>
            <a:ext cx="28733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73" name="Rectangle 133"/>
          <p:cNvSpPr>
            <a:spLocks noChangeArrowheads="1"/>
          </p:cNvSpPr>
          <p:nvPr/>
        </p:nvSpPr>
        <p:spPr bwMode="auto">
          <a:xfrm>
            <a:off x="6011863" y="4076700"/>
            <a:ext cx="28733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74" name="Rectangle 134"/>
          <p:cNvSpPr>
            <a:spLocks noChangeArrowheads="1"/>
          </p:cNvSpPr>
          <p:nvPr/>
        </p:nvSpPr>
        <p:spPr bwMode="auto">
          <a:xfrm>
            <a:off x="6011863" y="5229225"/>
            <a:ext cx="28733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75" name="Rectangle 135"/>
          <p:cNvSpPr>
            <a:spLocks noChangeArrowheads="1"/>
          </p:cNvSpPr>
          <p:nvPr/>
        </p:nvSpPr>
        <p:spPr bwMode="auto">
          <a:xfrm>
            <a:off x="6588125" y="2997200"/>
            <a:ext cx="287338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76" name="Rectangle 136"/>
          <p:cNvSpPr>
            <a:spLocks noChangeArrowheads="1"/>
          </p:cNvSpPr>
          <p:nvPr/>
        </p:nvSpPr>
        <p:spPr bwMode="auto">
          <a:xfrm>
            <a:off x="6516688" y="4076700"/>
            <a:ext cx="28733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77" name="Rectangle 137"/>
          <p:cNvSpPr>
            <a:spLocks noChangeArrowheads="1"/>
          </p:cNvSpPr>
          <p:nvPr/>
        </p:nvSpPr>
        <p:spPr bwMode="auto">
          <a:xfrm>
            <a:off x="6516688" y="5084763"/>
            <a:ext cx="287337" cy="576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78" name="Rectangle 138"/>
          <p:cNvSpPr>
            <a:spLocks noChangeArrowheads="1"/>
          </p:cNvSpPr>
          <p:nvPr/>
        </p:nvSpPr>
        <p:spPr bwMode="auto">
          <a:xfrm>
            <a:off x="7019925" y="2924175"/>
            <a:ext cx="287338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79" name="Rectangle 139"/>
          <p:cNvSpPr>
            <a:spLocks noChangeArrowheads="1"/>
          </p:cNvSpPr>
          <p:nvPr/>
        </p:nvSpPr>
        <p:spPr bwMode="auto">
          <a:xfrm>
            <a:off x="7092950" y="4076700"/>
            <a:ext cx="287338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80" name="Rectangle 140"/>
          <p:cNvSpPr>
            <a:spLocks noChangeArrowheads="1"/>
          </p:cNvSpPr>
          <p:nvPr/>
        </p:nvSpPr>
        <p:spPr bwMode="auto">
          <a:xfrm>
            <a:off x="7092950" y="5157788"/>
            <a:ext cx="287338" cy="576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81" name="Rectangle 141"/>
          <p:cNvSpPr>
            <a:spLocks noChangeArrowheads="1"/>
          </p:cNvSpPr>
          <p:nvPr/>
        </p:nvSpPr>
        <p:spPr bwMode="auto">
          <a:xfrm>
            <a:off x="7596188" y="2924175"/>
            <a:ext cx="28733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82" name="Rectangle 142"/>
          <p:cNvSpPr>
            <a:spLocks noChangeArrowheads="1"/>
          </p:cNvSpPr>
          <p:nvPr/>
        </p:nvSpPr>
        <p:spPr bwMode="auto">
          <a:xfrm>
            <a:off x="7596188" y="4149725"/>
            <a:ext cx="28733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83" name="Rectangle 143"/>
          <p:cNvSpPr>
            <a:spLocks noChangeArrowheads="1"/>
          </p:cNvSpPr>
          <p:nvPr/>
        </p:nvSpPr>
        <p:spPr bwMode="auto">
          <a:xfrm>
            <a:off x="7596188" y="5300663"/>
            <a:ext cx="287337" cy="576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84" name="Rectangle 144"/>
          <p:cNvSpPr>
            <a:spLocks noChangeArrowheads="1"/>
          </p:cNvSpPr>
          <p:nvPr/>
        </p:nvSpPr>
        <p:spPr bwMode="auto">
          <a:xfrm>
            <a:off x="8172450" y="2924175"/>
            <a:ext cx="287338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85" name="Rectangle 145"/>
          <p:cNvSpPr>
            <a:spLocks noChangeArrowheads="1"/>
          </p:cNvSpPr>
          <p:nvPr/>
        </p:nvSpPr>
        <p:spPr bwMode="auto">
          <a:xfrm>
            <a:off x="8172450" y="4149725"/>
            <a:ext cx="287338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86" name="Rectangle 146"/>
          <p:cNvSpPr>
            <a:spLocks noChangeArrowheads="1"/>
          </p:cNvSpPr>
          <p:nvPr/>
        </p:nvSpPr>
        <p:spPr bwMode="auto">
          <a:xfrm>
            <a:off x="8101013" y="5229225"/>
            <a:ext cx="287337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04722-5D0A-4335-92C4-CC48B328C9B3}" type="slidenum">
              <a:rPr lang="en-US" smtClean="0"/>
              <a:pPr>
                <a:defRPr/>
              </a:pPr>
              <a:t>123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6836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0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40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40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40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40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40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40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40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40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40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40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40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40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40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40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40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40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40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240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240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40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40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40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240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240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240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761" grpId="0" animBg="1"/>
      <p:bldP spid="240762" grpId="0" animBg="1"/>
      <p:bldP spid="240763" grpId="0" animBg="1"/>
      <p:bldP spid="240764" grpId="0" animBg="1"/>
      <p:bldP spid="240765" grpId="0" animBg="1"/>
      <p:bldP spid="240766" grpId="0" animBg="1"/>
      <p:bldP spid="240767" grpId="0" animBg="1"/>
      <p:bldP spid="240768" grpId="0" animBg="1"/>
      <p:bldP spid="240769" grpId="0" animBg="1"/>
      <p:bldP spid="240770" grpId="0" animBg="1"/>
      <p:bldP spid="240771" grpId="0" animBg="1"/>
      <p:bldP spid="240772" grpId="0" animBg="1"/>
      <p:bldP spid="240773" grpId="0" animBg="1"/>
      <p:bldP spid="240774" grpId="0" animBg="1"/>
      <p:bldP spid="240775" grpId="0" animBg="1"/>
      <p:bldP spid="240776" grpId="0" animBg="1"/>
      <p:bldP spid="240777" grpId="0" animBg="1"/>
      <p:bldP spid="240778" grpId="0" animBg="1"/>
      <p:bldP spid="240779" grpId="0" animBg="1"/>
      <p:bldP spid="240780" grpId="0" animBg="1"/>
      <p:bldP spid="240781" grpId="0" animBg="1"/>
      <p:bldP spid="240782" grpId="0" animBg="1"/>
      <p:bldP spid="240783" grpId="0" animBg="1"/>
      <p:bldP spid="240784" grpId="0" animBg="1"/>
      <p:bldP spid="240785" grpId="0" animBg="1"/>
      <p:bldP spid="240786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DPSK: Receiver</a:t>
            </a:r>
            <a:endParaRPr lang="th-TH" smtClean="0"/>
          </a:p>
        </p:txBody>
      </p:sp>
      <p:graphicFrame>
        <p:nvGraphicFramePr>
          <p:cNvPr id="11878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23850" y="1390650"/>
          <a:ext cx="8353425" cy="4775200"/>
        </p:xfrm>
        <a:graphic>
          <a:graphicData uri="http://schemas.openxmlformats.org/presentationml/2006/ole">
            <p:oleObj spid="_x0000_s64528" name="Bitmap Image" r:id="rId3" imgW="6563641" imgH="3753374" progId="PBrush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191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DPSK: Receiver</a:t>
            </a:r>
            <a:endParaRPr lang="th-TH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From the block diagram, we have that the decision rule as</a:t>
            </a:r>
            <a:endParaRPr lang="th-TH" sz="2800" smtClean="0"/>
          </a:p>
          <a:p>
            <a:pPr eaLnBrk="1" hangingPunct="1">
              <a:lnSpc>
                <a:spcPct val="80000"/>
              </a:lnSpc>
            </a:pPr>
            <a:endParaRPr lang="th-TH" sz="2800" smtClean="0"/>
          </a:p>
          <a:p>
            <a:pPr eaLnBrk="1" hangingPunct="1">
              <a:lnSpc>
                <a:spcPct val="80000"/>
              </a:lnSpc>
            </a:pPr>
            <a:endParaRPr lang="th-TH" sz="2800" smtClean="0"/>
          </a:p>
          <a:p>
            <a:pPr eaLnBrk="1" hangingPunct="1">
              <a:lnSpc>
                <a:spcPct val="80000"/>
              </a:lnSpc>
            </a:pPr>
            <a:endParaRPr lang="th-TH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If the phase of signal is unchanged (send “1”) the sign (“+” or “-”) of both </a:t>
            </a:r>
            <a:r>
              <a:rPr lang="en-US" sz="2800" i="1" smtClean="0">
                <a:latin typeface="Times New Roman" pitchFamily="18" charset="0"/>
              </a:rPr>
              <a:t>x</a:t>
            </a:r>
            <a:r>
              <a:rPr lang="en-US" sz="2800" i="1" baseline="-25000" smtClean="0">
                <a:latin typeface="Times New Roman" pitchFamily="18" charset="0"/>
              </a:rPr>
              <a:t>i </a:t>
            </a:r>
            <a:r>
              <a:rPr lang="en-US" sz="2800" smtClean="0"/>
              <a:t>and </a:t>
            </a:r>
            <a:r>
              <a:rPr lang="en-US" sz="2800" i="1" smtClean="0">
                <a:latin typeface="Times New Roman" pitchFamily="18" charset="0"/>
              </a:rPr>
              <a:t>x</a:t>
            </a:r>
            <a:r>
              <a:rPr lang="en-US" sz="2800" i="1" baseline="-25000" smtClean="0">
                <a:latin typeface="Times New Roman" pitchFamily="18" charset="0"/>
              </a:rPr>
              <a:t>Q</a:t>
            </a:r>
            <a:r>
              <a:rPr lang="en-US" sz="2800" smtClean="0">
                <a:latin typeface="Times New Roman" pitchFamily="18" charset="0"/>
              </a:rPr>
              <a:t> should </a:t>
            </a:r>
            <a:r>
              <a:rPr lang="en-US" sz="2800" u="sng" smtClean="0">
                <a:latin typeface="Times New Roman" pitchFamily="18" charset="0"/>
              </a:rPr>
              <a:t>not</a:t>
            </a:r>
            <a:r>
              <a:rPr lang="en-US" sz="2800" smtClean="0">
                <a:latin typeface="Times New Roman" pitchFamily="18" charset="0"/>
              </a:rPr>
              <a:t> change. Hence, the</a:t>
            </a:r>
            <a:r>
              <a:rPr lang="en-US" sz="2800" smtClean="0"/>
              <a:t> </a:t>
            </a:r>
            <a:r>
              <a:rPr lang="en-US" sz="2800" i="1" smtClean="0">
                <a:latin typeface="Times New Roman" pitchFamily="18" charset="0"/>
              </a:rPr>
              <a:t>l</a:t>
            </a:r>
            <a:r>
              <a:rPr lang="en-US" sz="2800" smtClean="0">
                <a:latin typeface="Times New Roman" pitchFamily="18" charset="0"/>
              </a:rPr>
              <a:t>(</a:t>
            </a:r>
            <a:r>
              <a:rPr lang="en-US" sz="2800" b="1" smtClean="0">
                <a:latin typeface="Times New Roman" pitchFamily="18" charset="0"/>
              </a:rPr>
              <a:t>x</a:t>
            </a:r>
            <a:r>
              <a:rPr lang="en-US" sz="2800" smtClean="0">
                <a:latin typeface="Times New Roman" pitchFamily="18" charset="0"/>
              </a:rPr>
              <a:t>) should be positive.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If the phase of signal is unchanged (send “0”) the sign (“+” or “-1”) of both </a:t>
            </a:r>
            <a:r>
              <a:rPr lang="en-US" sz="2800" i="1" smtClean="0">
                <a:latin typeface="Times New Roman" pitchFamily="18" charset="0"/>
              </a:rPr>
              <a:t>x</a:t>
            </a:r>
            <a:r>
              <a:rPr lang="en-US" sz="2800" i="1" baseline="-25000" smtClean="0">
                <a:latin typeface="Times New Roman" pitchFamily="18" charset="0"/>
              </a:rPr>
              <a:t>i </a:t>
            </a:r>
            <a:r>
              <a:rPr lang="en-US" sz="2800" smtClean="0"/>
              <a:t>and </a:t>
            </a:r>
            <a:r>
              <a:rPr lang="en-US" sz="2800" i="1" smtClean="0">
                <a:latin typeface="Times New Roman" pitchFamily="18" charset="0"/>
              </a:rPr>
              <a:t>x</a:t>
            </a:r>
            <a:r>
              <a:rPr lang="en-US" sz="2800" i="1" baseline="-25000" smtClean="0">
                <a:latin typeface="Times New Roman" pitchFamily="18" charset="0"/>
              </a:rPr>
              <a:t>Q</a:t>
            </a:r>
            <a:r>
              <a:rPr lang="en-US" sz="2800" smtClean="0">
                <a:latin typeface="Times New Roman" pitchFamily="18" charset="0"/>
              </a:rPr>
              <a:t> should change. Hence, the</a:t>
            </a:r>
            <a:r>
              <a:rPr lang="en-US" sz="2800" smtClean="0"/>
              <a:t> </a:t>
            </a:r>
            <a:r>
              <a:rPr lang="en-US" sz="2800" i="1" smtClean="0">
                <a:latin typeface="Times New Roman" pitchFamily="18" charset="0"/>
              </a:rPr>
              <a:t>l</a:t>
            </a:r>
            <a:r>
              <a:rPr lang="en-US" sz="2800" smtClean="0">
                <a:latin typeface="Times New Roman" pitchFamily="18" charset="0"/>
              </a:rPr>
              <a:t>(</a:t>
            </a:r>
            <a:r>
              <a:rPr lang="en-US" sz="2800" b="1" smtClean="0">
                <a:latin typeface="Times New Roman" pitchFamily="18" charset="0"/>
              </a:rPr>
              <a:t>x</a:t>
            </a:r>
            <a:r>
              <a:rPr lang="en-US" sz="2800" smtClean="0">
                <a:latin typeface="Times New Roman" pitchFamily="18" charset="0"/>
              </a:rPr>
              <a:t>) should be negative.</a:t>
            </a:r>
          </a:p>
          <a:p>
            <a:pPr eaLnBrk="1" hangingPunct="1">
              <a:lnSpc>
                <a:spcPct val="80000"/>
              </a:lnSpc>
            </a:pPr>
            <a:endParaRPr lang="th-TH" sz="2800" smtClean="0">
              <a:latin typeface="Times New Roman" pitchFamily="18" charset="0"/>
            </a:endParaRPr>
          </a:p>
        </p:txBody>
      </p:sp>
      <p:sp>
        <p:nvSpPr>
          <p:cNvPr id="119812" name="Rectangle 5"/>
          <p:cNvSpPr>
            <a:spLocks noChangeArrowheads="1"/>
          </p:cNvSpPr>
          <p:nvPr/>
        </p:nvSpPr>
        <p:spPr bwMode="auto">
          <a:xfrm>
            <a:off x="0" y="3052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9813" name="Object 4"/>
          <p:cNvGraphicFramePr>
            <a:graphicFrameLocks noChangeAspect="1"/>
          </p:cNvGraphicFramePr>
          <p:nvPr/>
        </p:nvGraphicFramePr>
        <p:xfrm>
          <a:off x="1995488" y="2224088"/>
          <a:ext cx="3297237" cy="1349375"/>
        </p:xfrm>
        <a:graphic>
          <a:graphicData uri="http://schemas.openxmlformats.org/presentationml/2006/ole">
            <p:oleObj spid="_x0000_s65552" name="Equation" r:id="rId3" imgW="1841500" imgH="7493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400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Signal-space diagram of received DPSK signal.</a:t>
            </a:r>
            <a:endParaRPr lang="th-TH" sz="3400" smtClean="0"/>
          </a:p>
        </p:txBody>
      </p:sp>
      <p:pic>
        <p:nvPicPr>
          <p:cNvPr id="12083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27088" y="1484313"/>
            <a:ext cx="6697662" cy="5227637"/>
          </a:xfrm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3819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probability of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In similar manner we can find probability of error that symbol 1 was sent and the receiver detect 0 mistakenly</a:t>
            </a:r>
          </a:p>
          <a:p>
            <a:r>
              <a:rPr lang="en-US" sz="3000" dirty="0" smtClean="0"/>
              <a:t>The average probability as we did in the baseband can be computed as 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r>
              <a:rPr lang="en-US" sz="3000" dirty="0" smtClean="0"/>
              <a:t>This average probability is equivalent to the bit error rate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399" y="4114800"/>
            <a:ext cx="26384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of BPSK signals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generate a binary PSK signal we need to present the binary sequence in polar form</a:t>
                </a:r>
              </a:p>
              <a:p>
                <a:r>
                  <a:rPr lang="en-US" dirty="0" smtClean="0"/>
                  <a:t>The amplitude of logic 1 is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dirty="0" smtClean="0"/>
                  <a:t>          whereas the amplitude of logic 0 is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rad>
                  </m:oMath>
                </a14:m>
                <a:endParaRPr lang="en-US" dirty="0" smtClean="0"/>
              </a:p>
              <a:p>
                <a:r>
                  <a:rPr lang="en-US" dirty="0" smtClean="0"/>
                  <a:t>This signal transmission encoding is performed by using polar NRZ encoder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</a:t>
            </a:r>
            <a:r>
              <a:rPr lang="en-US" dirty="0" smtClean="0"/>
              <a:t>of </a:t>
            </a:r>
            <a:r>
              <a:rPr lang="en-US" dirty="0"/>
              <a:t>BPSK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resulting binary wave and the carrier (basis function) are applied to product </a:t>
            </a:r>
            <a:r>
              <a:rPr lang="en-US" dirty="0" smtClean="0"/>
              <a:t>modulator </a:t>
            </a:r>
            <a:r>
              <a:rPr lang="en-US" dirty="0"/>
              <a:t>as shown below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421" y="3200400"/>
            <a:ext cx="72771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3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</a:t>
            </a:r>
            <a:r>
              <a:rPr lang="en-US" dirty="0"/>
              <a:t>of BPSK signals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000" dirty="0" smtClean="0"/>
                  <a:t>To detect the original binary sequence we apply the received noisy PSK signal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latin typeface="Cambria Math"/>
                      </a:rPr>
                      <m:t>𝑥</m:t>
                    </m:r>
                    <m:r>
                      <a:rPr lang="en-US" sz="3000" i="1" dirty="0">
                        <a:latin typeface="Cambria Math"/>
                      </a:rPr>
                      <m:t>(</m:t>
                    </m:r>
                    <m:r>
                      <a:rPr lang="en-US" sz="3000" i="1" dirty="0">
                        <a:latin typeface="Cambria Math"/>
                      </a:rPr>
                      <m:t>𝑡</m:t>
                    </m:r>
                    <m:r>
                      <a:rPr lang="en-US" sz="3000" i="1" dirty="0">
                        <a:latin typeface="Cambria Math"/>
                      </a:rPr>
                      <m:t>)=</m:t>
                    </m:r>
                    <m:r>
                      <a:rPr lang="en-US" sz="3000" b="0" i="1" dirty="0" smtClean="0">
                        <a:latin typeface="Cambria Math"/>
                      </a:rPr>
                      <m:t>𝑠</m:t>
                    </m:r>
                    <m:r>
                      <a:rPr lang="en-US" sz="3000" i="1" dirty="0">
                        <a:latin typeface="Cambria Math"/>
                      </a:rPr>
                      <m:t> (</m:t>
                    </m:r>
                    <m:r>
                      <a:rPr lang="en-US" sz="3000" i="1" dirty="0">
                        <a:latin typeface="Cambria Math"/>
                      </a:rPr>
                      <m:t>𝑡</m:t>
                    </m:r>
                    <m:r>
                      <a:rPr lang="en-US" sz="3000" i="1" dirty="0">
                        <a:latin typeface="Cambria Math"/>
                      </a:rPr>
                      <m:t>)+</m:t>
                    </m:r>
                    <m:r>
                      <a:rPr lang="en-US" sz="3000" b="0" i="1" dirty="0" smtClean="0">
                        <a:latin typeface="Cambria Math"/>
                      </a:rPr>
                      <m:t>𝑛</m:t>
                    </m:r>
                    <m:r>
                      <a:rPr lang="en-US" sz="3000" i="1" dirty="0">
                        <a:latin typeface="Cambria Math"/>
                      </a:rPr>
                      <m:t>(</m:t>
                    </m:r>
                    <m:r>
                      <a:rPr lang="en-US" sz="3000" i="1" dirty="0">
                        <a:latin typeface="Cambria Math"/>
                      </a:rPr>
                      <m:t>𝑡</m:t>
                    </m:r>
                    <m:r>
                      <a:rPr lang="en-US" sz="3000" i="1" dirty="0">
                        <a:latin typeface="Cambria Math"/>
                      </a:rPr>
                      <m:t>) </m:t>
                    </m:r>
                  </m:oMath>
                </a14:m>
                <a:r>
                  <a:rPr lang="en-US" sz="3000" dirty="0" smtClean="0"/>
                  <a:t>to a correlator followed by a decision device as shown below</a:t>
                </a:r>
              </a:p>
              <a:p>
                <a:endParaRPr lang="en-US" sz="3000" dirty="0"/>
              </a:p>
              <a:p>
                <a:endParaRPr lang="en-US" sz="3000" dirty="0" smtClean="0"/>
              </a:p>
              <a:p>
                <a:endParaRPr lang="en-US" sz="3000" dirty="0" smtClean="0"/>
              </a:p>
              <a:p>
                <a:r>
                  <a:rPr lang="en-US" sz="3000" dirty="0" smtClean="0"/>
                  <a:t>The correlator works a matched filter</a:t>
                </a:r>
                <a:endParaRPr lang="en-US" sz="3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45310"/>
            <a:ext cx="5438774" cy="163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310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spectra of binary PSK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power spectral density of the binary PSK signal can be found as described for the bipolar NRZ signaling (see problem 3.11 (a) </a:t>
            </a:r>
            <a:r>
              <a:rPr lang="en-US" dirty="0" err="1" smtClean="0"/>
              <a:t>Haykin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This assumption is valid because the BPSK is generated by using bipolar NRZ signaling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748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spectra of binary PSK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power spectral density can be found as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1" y="2542794"/>
            <a:ext cx="2667000" cy="97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480947"/>
            <a:ext cx="3657599" cy="353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2156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Quadrature phase shift keying QPSK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In quadrature phase shift keying 4 symbols are sent as indicated by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6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600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sz="2600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6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26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𝐸</m:t>
                                        </m:r>
                                      </m:num>
                                      <m:den>
                                        <m:r>
                                          <a:rPr lang="en-US" sz="26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𝑇</m:t>
                                        </m:r>
                                      </m:den>
                                    </m:f>
                                  </m:e>
                                </m:rad>
                                <m:r>
                                  <m:rPr>
                                    <m:brk m:alnAt="7"/>
                                  </m:rPr>
                                  <a:rPr lang="en-US" sz="260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sz="260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𝑜𝑠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600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60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sz="2600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6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r>
                                      <a:rPr lang="en-US" sz="260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sz="260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lang="en-US" sz="2600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6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26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sz="26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f>
                                      <m:fPr>
                                        <m:ctrlPr>
                                          <a:rPr lang="en-US" sz="2600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6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6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r>
                                  <a:rPr lang="en-US" sz="260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0≤</m:t>
                                </m:r>
                                <m:r>
                                  <a:rPr lang="en-US" sz="260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60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en-US" sz="260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𝑒𝑙𝑠𝑒𝑤h𝑒𝑟𝑒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600" dirty="0"/>
              </a:p>
              <a:p>
                <a:r>
                  <a:rPr lang="en-US" sz="28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𝑖</m:t>
                    </m:r>
                    <m:r>
                      <a:rPr lang="en-US" sz="2800" i="1" dirty="0" smtClean="0">
                        <a:latin typeface="Cambria Math"/>
                      </a:rPr>
                      <m:t>=1, 2, 3, 4</m:t>
                    </m:r>
                  </m:oMath>
                </a14:m>
                <a:r>
                  <a:rPr lang="en-US" sz="2800" dirty="0" smtClean="0"/>
                  <a:t>;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sz="2800" dirty="0" smtClean="0"/>
                  <a:t> is the transmitted signal energy per symbol,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 smtClean="0"/>
                  <a:t> is the symbol duration</a:t>
                </a:r>
              </a:p>
              <a:p>
                <a:r>
                  <a:rPr lang="en-US" sz="2800" dirty="0" smtClean="0"/>
                  <a:t>The carrier frequency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sz="2800" dirty="0" smtClean="0"/>
                  <a:t> for some fixed integer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480" r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620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Phase shift keying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a coherent PSK system the pair of signals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are used to represent binary logics 1 and 0 respectively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sz="2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sz="2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b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079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space diagram of QPSK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If we expand the QPSK equation using the trigonometric identities we got the following </a:t>
            </a:r>
            <a:r>
              <a:rPr lang="en-US" sz="3000" dirty="0" smtClean="0"/>
              <a:t>equation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Which we can write in vector format </a:t>
            </a:r>
            <a:r>
              <a:rPr lang="en-US" dirty="0" smtClean="0"/>
              <a:t>as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51703012"/>
              </p:ext>
            </p:extLst>
          </p:nvPr>
        </p:nvGraphicFramePr>
        <p:xfrm>
          <a:off x="1219200" y="2983745"/>
          <a:ext cx="6781006" cy="1359655"/>
        </p:xfrm>
        <a:graphic>
          <a:graphicData uri="http://schemas.openxmlformats.org/presentationml/2006/ole">
            <p:oleObj spid="_x0000_s4144" name="Equation" r:id="rId3" imgW="4559300" imgH="914400" progId="Equation.3">
              <p:embed/>
            </p:oleObj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68106758"/>
              </p:ext>
            </p:extLst>
          </p:nvPr>
        </p:nvGraphicFramePr>
        <p:xfrm>
          <a:off x="3048000" y="4800600"/>
          <a:ext cx="2743200" cy="1394733"/>
        </p:xfrm>
        <a:graphic>
          <a:graphicData uri="http://schemas.openxmlformats.org/presentationml/2006/ole">
            <p:oleObj spid="_x0000_s4145" name="Equation" r:id="rId4" imgW="1549400" imgH="7874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39361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space diagram of QPSK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There are four message points defined by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According to this equation , a QPSK has a two-dimensional signal constellation (i.e.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dirty="0" smtClean="0"/>
                  <a:t> or two basis functions)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4876800" cy="140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608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message points for QPSK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Rectangle 117"/>
          <p:cNvSpPr>
            <a:spLocks noChangeArrowheads="1"/>
          </p:cNvSpPr>
          <p:nvPr/>
        </p:nvSpPr>
        <p:spPr bwMode="auto">
          <a:xfrm>
            <a:off x="2217738" y="2177493"/>
            <a:ext cx="1709737" cy="0"/>
          </a:xfrm>
          <a:prstGeom prst="rect">
            <a:avLst/>
          </a:prstGeom>
          <a:solidFill>
            <a:srgbClr val="B4CA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Rectangle 119"/>
          <p:cNvSpPr>
            <a:spLocks noChangeArrowheads="1"/>
          </p:cNvSpPr>
          <p:nvPr/>
        </p:nvSpPr>
        <p:spPr bwMode="auto">
          <a:xfrm>
            <a:off x="2217738" y="2177493"/>
            <a:ext cx="801687" cy="0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" name="Rectangle 121"/>
          <p:cNvSpPr>
            <a:spLocks noChangeArrowheads="1"/>
          </p:cNvSpPr>
          <p:nvPr/>
        </p:nvSpPr>
        <p:spPr bwMode="auto">
          <a:xfrm>
            <a:off x="2217738" y="2177493"/>
            <a:ext cx="7032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Rectangle 125"/>
          <p:cNvSpPr>
            <a:spLocks noChangeArrowheads="1"/>
          </p:cNvSpPr>
          <p:nvPr/>
        </p:nvSpPr>
        <p:spPr bwMode="auto">
          <a:xfrm>
            <a:off x="2217738" y="2177493"/>
            <a:ext cx="1709737" cy="0"/>
          </a:xfrm>
          <a:prstGeom prst="rect">
            <a:avLst/>
          </a:prstGeom>
          <a:solidFill>
            <a:srgbClr val="B4CA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Rectangle 127"/>
          <p:cNvSpPr>
            <a:spLocks noChangeArrowheads="1"/>
          </p:cNvSpPr>
          <p:nvPr/>
        </p:nvSpPr>
        <p:spPr bwMode="auto">
          <a:xfrm>
            <a:off x="2217738" y="2177493"/>
            <a:ext cx="801687" cy="0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" name="Rectangle 129"/>
          <p:cNvSpPr>
            <a:spLocks noChangeArrowheads="1"/>
          </p:cNvSpPr>
          <p:nvPr/>
        </p:nvSpPr>
        <p:spPr bwMode="auto">
          <a:xfrm>
            <a:off x="2217738" y="2177493"/>
            <a:ext cx="7032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" name="Rectangle 133"/>
          <p:cNvSpPr>
            <a:spLocks noChangeArrowheads="1"/>
          </p:cNvSpPr>
          <p:nvPr/>
        </p:nvSpPr>
        <p:spPr bwMode="auto">
          <a:xfrm>
            <a:off x="2217738" y="2177493"/>
            <a:ext cx="1709737" cy="0"/>
          </a:xfrm>
          <a:prstGeom prst="rect">
            <a:avLst/>
          </a:prstGeom>
          <a:solidFill>
            <a:srgbClr val="B4CA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" name="Rectangle 135"/>
          <p:cNvSpPr>
            <a:spLocks noChangeArrowheads="1"/>
          </p:cNvSpPr>
          <p:nvPr/>
        </p:nvSpPr>
        <p:spPr bwMode="auto">
          <a:xfrm>
            <a:off x="2217738" y="2177493"/>
            <a:ext cx="801687" cy="0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" name="Rectangle 137"/>
          <p:cNvSpPr>
            <a:spLocks noChangeArrowheads="1"/>
          </p:cNvSpPr>
          <p:nvPr/>
        </p:nvSpPr>
        <p:spPr bwMode="auto">
          <a:xfrm>
            <a:off x="2217738" y="2177493"/>
            <a:ext cx="7032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" name="Rectangle 141"/>
          <p:cNvSpPr>
            <a:spLocks noChangeArrowheads="1"/>
          </p:cNvSpPr>
          <p:nvPr/>
        </p:nvSpPr>
        <p:spPr bwMode="auto">
          <a:xfrm>
            <a:off x="2217738" y="2177493"/>
            <a:ext cx="1709737" cy="0"/>
          </a:xfrm>
          <a:prstGeom prst="rect">
            <a:avLst/>
          </a:prstGeom>
          <a:solidFill>
            <a:srgbClr val="B4CA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" name="Rectangle 143"/>
          <p:cNvSpPr>
            <a:spLocks noChangeArrowheads="1"/>
          </p:cNvSpPr>
          <p:nvPr/>
        </p:nvSpPr>
        <p:spPr bwMode="auto">
          <a:xfrm>
            <a:off x="2217738" y="2177493"/>
            <a:ext cx="801687" cy="0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" name="Rectangle 145"/>
          <p:cNvSpPr>
            <a:spLocks noChangeArrowheads="1"/>
          </p:cNvSpPr>
          <p:nvPr/>
        </p:nvSpPr>
        <p:spPr bwMode="auto">
          <a:xfrm>
            <a:off x="2217738" y="2177493"/>
            <a:ext cx="7032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" name="Rectangle 205"/>
          <p:cNvSpPr>
            <a:spLocks noChangeArrowheads="1"/>
          </p:cNvSpPr>
          <p:nvPr/>
        </p:nvSpPr>
        <p:spPr bwMode="auto">
          <a:xfrm>
            <a:off x="2217738" y="2177493"/>
            <a:ext cx="1709737" cy="0"/>
          </a:xfrm>
          <a:prstGeom prst="rect">
            <a:avLst/>
          </a:prstGeom>
          <a:solidFill>
            <a:srgbClr val="B4CA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" name="Rectangle 207"/>
          <p:cNvSpPr>
            <a:spLocks noChangeArrowheads="1"/>
          </p:cNvSpPr>
          <p:nvPr/>
        </p:nvSpPr>
        <p:spPr bwMode="auto">
          <a:xfrm>
            <a:off x="2217738" y="2177493"/>
            <a:ext cx="801687" cy="0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9" name="Rectangle 209"/>
          <p:cNvSpPr>
            <a:spLocks noChangeArrowheads="1"/>
          </p:cNvSpPr>
          <p:nvPr/>
        </p:nvSpPr>
        <p:spPr bwMode="auto">
          <a:xfrm>
            <a:off x="2217738" y="2177493"/>
            <a:ext cx="7032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" name="Rectangle 213"/>
          <p:cNvSpPr>
            <a:spLocks noChangeArrowheads="1"/>
          </p:cNvSpPr>
          <p:nvPr/>
        </p:nvSpPr>
        <p:spPr bwMode="auto">
          <a:xfrm>
            <a:off x="2217738" y="2177493"/>
            <a:ext cx="1709737" cy="0"/>
          </a:xfrm>
          <a:prstGeom prst="rect">
            <a:avLst/>
          </a:prstGeom>
          <a:solidFill>
            <a:srgbClr val="B4CA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" name="Rectangle 215"/>
          <p:cNvSpPr>
            <a:spLocks noChangeArrowheads="1"/>
          </p:cNvSpPr>
          <p:nvPr/>
        </p:nvSpPr>
        <p:spPr bwMode="auto">
          <a:xfrm>
            <a:off x="2217738" y="2177493"/>
            <a:ext cx="801687" cy="0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" name="Rectangle 217"/>
          <p:cNvSpPr>
            <a:spLocks noChangeArrowheads="1"/>
          </p:cNvSpPr>
          <p:nvPr/>
        </p:nvSpPr>
        <p:spPr bwMode="auto">
          <a:xfrm>
            <a:off x="2217738" y="2177493"/>
            <a:ext cx="7032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" name="Rectangle 221"/>
          <p:cNvSpPr>
            <a:spLocks noChangeArrowheads="1"/>
          </p:cNvSpPr>
          <p:nvPr/>
        </p:nvSpPr>
        <p:spPr bwMode="auto">
          <a:xfrm>
            <a:off x="2217738" y="2177493"/>
            <a:ext cx="1709737" cy="0"/>
          </a:xfrm>
          <a:prstGeom prst="rect">
            <a:avLst/>
          </a:prstGeom>
          <a:solidFill>
            <a:srgbClr val="B4CA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" name="Rectangle 223"/>
          <p:cNvSpPr>
            <a:spLocks noChangeArrowheads="1"/>
          </p:cNvSpPr>
          <p:nvPr/>
        </p:nvSpPr>
        <p:spPr bwMode="auto">
          <a:xfrm>
            <a:off x="2217738" y="2177493"/>
            <a:ext cx="801687" cy="0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" name="Rectangle 225"/>
          <p:cNvSpPr>
            <a:spLocks noChangeArrowheads="1"/>
          </p:cNvSpPr>
          <p:nvPr/>
        </p:nvSpPr>
        <p:spPr bwMode="auto">
          <a:xfrm>
            <a:off x="2217738" y="2177493"/>
            <a:ext cx="7032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" name="Rectangle 229"/>
          <p:cNvSpPr>
            <a:spLocks noChangeArrowheads="1"/>
          </p:cNvSpPr>
          <p:nvPr/>
        </p:nvSpPr>
        <p:spPr bwMode="auto">
          <a:xfrm>
            <a:off x="2217738" y="2177493"/>
            <a:ext cx="1709737" cy="0"/>
          </a:xfrm>
          <a:prstGeom prst="rect">
            <a:avLst/>
          </a:prstGeom>
          <a:solidFill>
            <a:srgbClr val="B4CA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" name="Rectangle 231"/>
          <p:cNvSpPr>
            <a:spLocks noChangeArrowheads="1"/>
          </p:cNvSpPr>
          <p:nvPr/>
        </p:nvSpPr>
        <p:spPr bwMode="auto">
          <a:xfrm>
            <a:off x="2217738" y="2177493"/>
            <a:ext cx="801687" cy="0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" name="Rectangle 233"/>
          <p:cNvSpPr>
            <a:spLocks noChangeArrowheads="1"/>
          </p:cNvSpPr>
          <p:nvPr/>
        </p:nvSpPr>
        <p:spPr bwMode="auto">
          <a:xfrm>
            <a:off x="2217738" y="2177493"/>
            <a:ext cx="7032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29" name="Group 38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08660209"/>
              </p:ext>
            </p:extLst>
          </p:nvPr>
        </p:nvGraphicFramePr>
        <p:xfrm>
          <a:off x="1066800" y="1747280"/>
          <a:ext cx="6934200" cy="4272520"/>
        </p:xfrm>
        <a:graphic>
          <a:graphicData uri="http://schemas.openxmlformats.org/drawingml/2006/table">
            <a:tbl>
              <a:tblPr/>
              <a:tblGrid>
                <a:gridCol w="947341"/>
                <a:gridCol w="1575197"/>
                <a:gridCol w="1575197"/>
                <a:gridCol w="1386284"/>
                <a:gridCol w="1450181"/>
              </a:tblGrid>
              <a:tr h="7934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i</a:t>
                      </a:r>
                      <a:endParaRPr kumimoji="0" lang="th-TH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Input Dibit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Phase of QPSK signaling 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Coordinate of Message point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8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s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i1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s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i2</a:t>
                      </a:r>
                      <a:endParaRPr kumimoji="0" lang="th-TH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8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10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8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2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00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8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3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01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8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4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11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Object 3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10015579"/>
              </p:ext>
            </p:extLst>
          </p:nvPr>
        </p:nvGraphicFramePr>
        <p:xfrm>
          <a:off x="4191000" y="3728480"/>
          <a:ext cx="619125" cy="357187"/>
        </p:xfrm>
        <a:graphic>
          <a:graphicData uri="http://schemas.openxmlformats.org/presentationml/2006/ole">
            <p:oleObj spid="_x0000_s5422" name="Equation" r:id="rId3" imgW="317087" imgH="177569" progId="Equation.3">
              <p:embed/>
            </p:oleObj>
          </a:graphicData>
        </a:graphic>
      </p:graphicFrame>
      <p:graphicFrame>
        <p:nvGraphicFramePr>
          <p:cNvPr id="31" name="Object 3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04667407"/>
              </p:ext>
            </p:extLst>
          </p:nvPr>
        </p:nvGraphicFramePr>
        <p:xfrm>
          <a:off x="4038600" y="4287280"/>
          <a:ext cx="749300" cy="355600"/>
        </p:xfrm>
        <a:graphic>
          <a:graphicData uri="http://schemas.openxmlformats.org/presentationml/2006/ole">
            <p:oleObj spid="_x0000_s5423" name="Equation" r:id="rId4" imgW="380670" imgH="177646" progId="Equation.3">
              <p:embed/>
            </p:oleObj>
          </a:graphicData>
        </a:graphic>
      </p:graphicFrame>
      <p:graphicFrame>
        <p:nvGraphicFramePr>
          <p:cNvPr id="32" name="Object 3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39372212"/>
              </p:ext>
            </p:extLst>
          </p:nvPr>
        </p:nvGraphicFramePr>
        <p:xfrm>
          <a:off x="4087627" y="4871480"/>
          <a:ext cx="712973" cy="338138"/>
        </p:xfrm>
        <a:graphic>
          <a:graphicData uri="http://schemas.openxmlformats.org/presentationml/2006/ole">
            <p:oleObj spid="_x0000_s5424" name="Equation" r:id="rId5" imgW="380670" imgH="177646" progId="Equation.3">
              <p:embed/>
            </p:oleObj>
          </a:graphicData>
        </a:graphic>
      </p:graphicFrame>
      <p:graphicFrame>
        <p:nvGraphicFramePr>
          <p:cNvPr id="33" name="Object 3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60717684"/>
              </p:ext>
            </p:extLst>
          </p:nvPr>
        </p:nvGraphicFramePr>
        <p:xfrm>
          <a:off x="4008438" y="5557280"/>
          <a:ext cx="792162" cy="366713"/>
        </p:xfrm>
        <a:graphic>
          <a:graphicData uri="http://schemas.openxmlformats.org/presentationml/2006/ole">
            <p:oleObj spid="_x0000_s5425" name="Equation" r:id="rId6" imgW="393359" imgH="177646" progId="Equation.3">
              <p:embed/>
            </p:oleObj>
          </a:graphicData>
        </a:graphic>
      </p:graphicFrame>
      <p:graphicFrame>
        <p:nvGraphicFramePr>
          <p:cNvPr id="34" name="Object 3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00260991"/>
              </p:ext>
            </p:extLst>
          </p:nvPr>
        </p:nvGraphicFramePr>
        <p:xfrm>
          <a:off x="5486400" y="3652280"/>
          <a:ext cx="838200" cy="447780"/>
        </p:xfrm>
        <a:graphic>
          <a:graphicData uri="http://schemas.openxmlformats.org/presentationml/2006/ole">
            <p:oleObj spid="_x0000_s5426" name="Equation" r:id="rId7" imgW="431613" imgH="228501" progId="Equation.3">
              <p:embed/>
            </p:oleObj>
          </a:graphicData>
        </a:graphic>
      </p:graphicFrame>
      <p:graphicFrame>
        <p:nvGraphicFramePr>
          <p:cNvPr id="35" name="Object 3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21881449"/>
              </p:ext>
            </p:extLst>
          </p:nvPr>
        </p:nvGraphicFramePr>
        <p:xfrm>
          <a:off x="5562600" y="5554105"/>
          <a:ext cx="719138" cy="384175"/>
        </p:xfrm>
        <a:graphic>
          <a:graphicData uri="http://schemas.openxmlformats.org/presentationml/2006/ole">
            <p:oleObj spid="_x0000_s5427" name="Equation" r:id="rId8" imgW="431613" imgH="228501" progId="Equation.3">
              <p:embed/>
            </p:oleObj>
          </a:graphicData>
        </a:graphic>
      </p:graphicFrame>
      <p:graphicFrame>
        <p:nvGraphicFramePr>
          <p:cNvPr id="36" name="Object 3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46003605"/>
              </p:ext>
            </p:extLst>
          </p:nvPr>
        </p:nvGraphicFramePr>
        <p:xfrm>
          <a:off x="6977062" y="4947680"/>
          <a:ext cx="719138" cy="384175"/>
        </p:xfrm>
        <a:graphic>
          <a:graphicData uri="http://schemas.openxmlformats.org/presentationml/2006/ole">
            <p:oleObj spid="_x0000_s5428" name="Equation" r:id="rId9" imgW="431613" imgH="228501" progId="Equation.3">
              <p:embed/>
            </p:oleObj>
          </a:graphicData>
        </a:graphic>
      </p:graphicFrame>
      <p:graphicFrame>
        <p:nvGraphicFramePr>
          <p:cNvPr id="37" name="Object 3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14914565"/>
              </p:ext>
            </p:extLst>
          </p:nvPr>
        </p:nvGraphicFramePr>
        <p:xfrm>
          <a:off x="6934200" y="5481080"/>
          <a:ext cx="720725" cy="384175"/>
        </p:xfrm>
        <a:graphic>
          <a:graphicData uri="http://schemas.openxmlformats.org/presentationml/2006/ole">
            <p:oleObj spid="_x0000_s5429" name="Equation" r:id="rId10" imgW="431613" imgH="228501" progId="Equation.3">
              <p:embed/>
            </p:oleObj>
          </a:graphicData>
        </a:graphic>
      </p:graphicFrame>
      <p:graphicFrame>
        <p:nvGraphicFramePr>
          <p:cNvPr id="38" name="Object 3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61406443"/>
              </p:ext>
            </p:extLst>
          </p:nvPr>
        </p:nvGraphicFramePr>
        <p:xfrm>
          <a:off x="6858000" y="3652280"/>
          <a:ext cx="936625" cy="393700"/>
        </p:xfrm>
        <a:graphic>
          <a:graphicData uri="http://schemas.openxmlformats.org/presentationml/2006/ole">
            <p:oleObj spid="_x0000_s5430" name="Equation" r:id="rId11" imgW="545863" imgH="228501" progId="Equation.3">
              <p:embed/>
            </p:oleObj>
          </a:graphicData>
        </a:graphic>
      </p:graphicFrame>
      <p:graphicFrame>
        <p:nvGraphicFramePr>
          <p:cNvPr id="39" name="Object 3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7439406"/>
              </p:ext>
            </p:extLst>
          </p:nvPr>
        </p:nvGraphicFramePr>
        <p:xfrm>
          <a:off x="6781800" y="4338080"/>
          <a:ext cx="1008063" cy="425450"/>
        </p:xfrm>
        <a:graphic>
          <a:graphicData uri="http://schemas.openxmlformats.org/presentationml/2006/ole">
            <p:oleObj spid="_x0000_s5431" name="Equation" r:id="rId12" imgW="545863" imgH="228501" progId="Equation.3">
              <p:embed/>
            </p:oleObj>
          </a:graphicData>
        </a:graphic>
      </p:graphicFrame>
      <p:graphicFrame>
        <p:nvGraphicFramePr>
          <p:cNvPr id="40" name="Object 4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39432311"/>
              </p:ext>
            </p:extLst>
          </p:nvPr>
        </p:nvGraphicFramePr>
        <p:xfrm>
          <a:off x="5410200" y="4261880"/>
          <a:ext cx="899863" cy="379413"/>
        </p:xfrm>
        <a:graphic>
          <a:graphicData uri="http://schemas.openxmlformats.org/presentationml/2006/ole">
            <p:oleObj spid="_x0000_s5432" name="Equation" r:id="rId13" imgW="545863" imgH="228501" progId="Equation.3">
              <p:embed/>
            </p:oleObj>
          </a:graphicData>
        </a:graphic>
      </p:graphicFrame>
      <p:graphicFrame>
        <p:nvGraphicFramePr>
          <p:cNvPr id="41" name="Object 4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11126746"/>
              </p:ext>
            </p:extLst>
          </p:nvPr>
        </p:nvGraphicFramePr>
        <p:xfrm>
          <a:off x="5381534" y="4871480"/>
          <a:ext cx="973229" cy="409575"/>
        </p:xfrm>
        <a:graphic>
          <a:graphicData uri="http://schemas.openxmlformats.org/presentationml/2006/ole">
            <p:oleObj spid="_x0000_s5433" name="Equation" r:id="rId14" imgW="545863" imgH="228501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26386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space diagram of QPSK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4548188" y="1903412"/>
            <a:ext cx="19050" cy="3354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757363" y="3633787"/>
            <a:ext cx="5703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708525" y="1903412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h-TH" sz="2400">
                <a:sym typeface="Symbol" pitchFamily="18" charset="2"/>
              </a:rPr>
              <a:t></a:t>
            </a:r>
            <a:r>
              <a:rPr lang="en-US" sz="2400" baseline="-25000">
                <a:sym typeface="Symbol" pitchFamily="18" charset="2"/>
              </a:rPr>
              <a:t>2</a:t>
            </a:r>
            <a:endParaRPr lang="th-TH" sz="2400">
              <a:sym typeface="Symbol" pitchFamily="18" charset="2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577137" y="3475037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h-TH" sz="2400" dirty="0">
                <a:sym typeface="Symbol" pitchFamily="18" charset="2"/>
              </a:rPr>
              <a:t></a:t>
            </a:r>
            <a:r>
              <a:rPr lang="en-US" sz="2400" baseline="-25000" dirty="0">
                <a:sym typeface="Symbol" pitchFamily="18" charset="2"/>
              </a:rPr>
              <a:t>1</a:t>
            </a:r>
            <a:endParaRPr lang="th-TH" sz="2400" dirty="0">
              <a:sym typeface="Symbol" pitchFamily="18" charset="2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324225" y="2551112"/>
            <a:ext cx="2374900" cy="230505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268913" y="2479675"/>
            <a:ext cx="663575" cy="555625"/>
            <a:chOff x="3152" y="1991"/>
            <a:chExt cx="418" cy="350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152" y="2205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321" y="1991"/>
              <a:ext cx="2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/>
                <a:t>s</a:t>
              </a:r>
              <a:r>
                <a:rPr lang="en-US" baseline="-25000"/>
                <a:t>4</a:t>
              </a:r>
              <a:endParaRPr lang="th-TH" b="1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268913" y="4064000"/>
            <a:ext cx="663575" cy="555625"/>
            <a:chOff x="3152" y="1991"/>
            <a:chExt cx="418" cy="350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152" y="2205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321" y="1991"/>
              <a:ext cx="2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/>
                <a:t>s</a:t>
              </a:r>
              <a:r>
                <a:rPr lang="en-US" baseline="-25000"/>
                <a:t>1</a:t>
              </a:r>
              <a:endParaRPr lang="th-TH" b="1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611563" y="2408237"/>
            <a:ext cx="663575" cy="555625"/>
            <a:chOff x="3152" y="1991"/>
            <a:chExt cx="418" cy="350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152" y="2205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321" y="1991"/>
              <a:ext cx="2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/>
                <a:t>s</a:t>
              </a:r>
              <a:r>
                <a:rPr lang="en-US" baseline="-25000"/>
                <a:t>3</a:t>
              </a:r>
              <a:endParaRPr lang="th-TH" b="1"/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3611563" y="4064000"/>
            <a:ext cx="663575" cy="555625"/>
            <a:chOff x="3152" y="1991"/>
            <a:chExt cx="418" cy="350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3152" y="2205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3321" y="1991"/>
              <a:ext cx="2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/>
                <a:t>s</a:t>
              </a:r>
              <a:r>
                <a:rPr lang="en-US" baseline="-25000"/>
                <a:t>2</a:t>
              </a:r>
              <a:endParaRPr lang="th-TH" b="1"/>
            </a:p>
          </p:txBody>
        </p:sp>
      </p:grp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392738" y="4732337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(10)</a:t>
            </a:r>
            <a:endParaRPr lang="th-TH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3324225" y="4783137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(00)</a:t>
            </a:r>
            <a:endParaRPr lang="th-TH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2963863" y="2551112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(01)</a:t>
            </a:r>
            <a:endParaRPr lang="th-TH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5916613" y="2551112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(11)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49667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space diagram of QPSK with decision 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constellation diagram may appear as shown below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Rectangle 51"/>
          <p:cNvSpPr>
            <a:spLocks noChangeArrowheads="1"/>
          </p:cNvSpPr>
          <p:nvPr/>
        </p:nvSpPr>
        <p:spPr bwMode="auto">
          <a:xfrm>
            <a:off x="2230438" y="2730501"/>
            <a:ext cx="2232025" cy="1800225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Rectangle 50"/>
          <p:cNvSpPr>
            <a:spLocks noChangeArrowheads="1"/>
          </p:cNvSpPr>
          <p:nvPr/>
        </p:nvSpPr>
        <p:spPr bwMode="auto">
          <a:xfrm>
            <a:off x="2230438" y="4530726"/>
            <a:ext cx="2232025" cy="18002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Rectangle 49"/>
          <p:cNvSpPr>
            <a:spLocks noChangeArrowheads="1"/>
          </p:cNvSpPr>
          <p:nvPr/>
        </p:nvSpPr>
        <p:spPr bwMode="auto">
          <a:xfrm>
            <a:off x="4462463" y="2730501"/>
            <a:ext cx="2232025" cy="18002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 flipV="1">
            <a:off x="4462462" y="2514600"/>
            <a:ext cx="1587" cy="36417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Line 29"/>
          <p:cNvSpPr>
            <a:spLocks noChangeShapeType="1"/>
          </p:cNvSpPr>
          <p:nvPr/>
        </p:nvSpPr>
        <p:spPr bwMode="auto">
          <a:xfrm>
            <a:off x="1654175" y="4530726"/>
            <a:ext cx="5432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4473574" y="2133600"/>
            <a:ext cx="500062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th-TH" sz="2400" i="1" dirty="0">
                <a:solidFill>
                  <a:schemeClr val="tx2">
                    <a:lumMod val="10000"/>
                  </a:schemeClr>
                </a:solidFill>
                <a:sym typeface="Symbol" pitchFamily="18" charset="2"/>
              </a:rPr>
              <a:t></a:t>
            </a:r>
            <a:r>
              <a:rPr lang="en-US" sz="2400" i="1" baseline="-25000" dirty="0">
                <a:solidFill>
                  <a:schemeClr val="tx2">
                    <a:lumMod val="10000"/>
                  </a:schemeClr>
                </a:solidFill>
                <a:sym typeface="Symbol" pitchFamily="18" charset="2"/>
              </a:rPr>
              <a:t>2</a:t>
            </a:r>
            <a:endParaRPr lang="th-TH" sz="2400" i="1" dirty="0">
              <a:solidFill>
                <a:schemeClr val="tx2">
                  <a:lumMod val="10000"/>
                </a:schemeClr>
              </a:solidFill>
              <a:sym typeface="Symbol" pitchFamily="18" charset="2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7086600" y="4289426"/>
            <a:ext cx="500063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th-TH" sz="2400" i="1" dirty="0">
                <a:solidFill>
                  <a:schemeClr val="tx2">
                    <a:lumMod val="10000"/>
                  </a:schemeClr>
                </a:solidFill>
                <a:sym typeface="Symbol" pitchFamily="18" charset="2"/>
              </a:rPr>
              <a:t></a:t>
            </a:r>
            <a:r>
              <a:rPr lang="en-US" sz="2400" i="1" baseline="-25000" dirty="0">
                <a:solidFill>
                  <a:schemeClr val="tx2">
                    <a:lumMod val="10000"/>
                  </a:schemeClr>
                </a:solidFill>
                <a:sym typeface="Symbol" pitchFamily="18" charset="2"/>
              </a:rPr>
              <a:t>1</a:t>
            </a:r>
            <a:endParaRPr lang="th-TH" sz="2400" i="1" dirty="0">
              <a:solidFill>
                <a:schemeClr val="tx2">
                  <a:lumMod val="10000"/>
                </a:schemeClr>
              </a:solidFill>
              <a:sym typeface="Symbol" pitchFamily="18" charset="2"/>
            </a:endParaRPr>
          </a:p>
        </p:txBody>
      </p:sp>
      <p:sp>
        <p:nvSpPr>
          <p:cNvPr id="14" name="Oval 32"/>
          <p:cNvSpPr>
            <a:spLocks noChangeArrowheads="1"/>
          </p:cNvSpPr>
          <p:nvPr/>
        </p:nvSpPr>
        <p:spPr bwMode="auto">
          <a:xfrm>
            <a:off x="3221038" y="3449638"/>
            <a:ext cx="2374900" cy="230505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15" name="Group 33"/>
          <p:cNvGrpSpPr>
            <a:grpSpLocks/>
          </p:cNvGrpSpPr>
          <p:nvPr/>
        </p:nvGrpSpPr>
        <p:grpSpPr bwMode="auto">
          <a:xfrm>
            <a:off x="5165725" y="3378201"/>
            <a:ext cx="663575" cy="555625"/>
            <a:chOff x="3152" y="1991"/>
            <a:chExt cx="418" cy="350"/>
          </a:xfrm>
          <a:solidFill>
            <a:schemeClr val="tx2">
              <a:lumMod val="10000"/>
            </a:schemeClr>
          </a:solidFill>
        </p:grpSpPr>
        <p:sp>
          <p:nvSpPr>
            <p:cNvPr id="16" name="Oval 34"/>
            <p:cNvSpPr>
              <a:spLocks noChangeArrowheads="1"/>
            </p:cNvSpPr>
            <p:nvPr/>
          </p:nvSpPr>
          <p:spPr bwMode="auto">
            <a:xfrm>
              <a:off x="3152" y="2205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7" name="Text Box 35"/>
            <p:cNvSpPr txBox="1">
              <a:spLocks noChangeArrowheads="1"/>
            </p:cNvSpPr>
            <p:nvPr/>
          </p:nvSpPr>
          <p:spPr bwMode="auto">
            <a:xfrm>
              <a:off x="3321" y="1991"/>
              <a:ext cx="249" cy="231"/>
            </a:xfrm>
            <a:prstGeom prst="rect">
              <a:avLst/>
            </a:prstGeom>
            <a:solidFill>
              <a:srgbClr val="E2FD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10000"/>
                    </a:schemeClr>
                  </a:solidFill>
                </a:rPr>
                <a:t>s</a:t>
              </a:r>
              <a:r>
                <a:rPr lang="en-US" baseline="-25000" dirty="0">
                  <a:solidFill>
                    <a:schemeClr val="tx2">
                      <a:lumMod val="10000"/>
                    </a:schemeClr>
                  </a:solidFill>
                </a:rPr>
                <a:t>4</a:t>
              </a:r>
              <a:endParaRPr lang="th-TH" b="1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8" name="Group 36"/>
          <p:cNvGrpSpPr>
            <a:grpSpLocks/>
          </p:cNvGrpSpPr>
          <p:nvPr/>
        </p:nvGrpSpPr>
        <p:grpSpPr bwMode="auto">
          <a:xfrm>
            <a:off x="5165725" y="5151443"/>
            <a:ext cx="739775" cy="366713"/>
            <a:chOff x="3152" y="2110"/>
            <a:chExt cx="466" cy="231"/>
          </a:xfrm>
          <a:solidFill>
            <a:schemeClr val="tx2">
              <a:lumMod val="10000"/>
            </a:schemeClr>
          </a:solidFill>
        </p:grpSpPr>
        <p:sp>
          <p:nvSpPr>
            <p:cNvPr id="19" name="Oval 37"/>
            <p:cNvSpPr>
              <a:spLocks noChangeArrowheads="1"/>
            </p:cNvSpPr>
            <p:nvPr/>
          </p:nvSpPr>
          <p:spPr bwMode="auto">
            <a:xfrm>
              <a:off x="3152" y="2205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20" name="Text Box 38"/>
            <p:cNvSpPr txBox="1">
              <a:spLocks noChangeArrowheads="1"/>
            </p:cNvSpPr>
            <p:nvPr/>
          </p:nvSpPr>
          <p:spPr bwMode="auto">
            <a:xfrm>
              <a:off x="3369" y="2110"/>
              <a:ext cx="249" cy="2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10000"/>
                    </a:schemeClr>
                  </a:solidFill>
                </a:rPr>
                <a:t>s</a:t>
              </a:r>
              <a:r>
                <a:rPr lang="en-US" baseline="-25000" dirty="0">
                  <a:solidFill>
                    <a:schemeClr val="tx2">
                      <a:lumMod val="10000"/>
                    </a:schemeClr>
                  </a:solidFill>
                </a:rPr>
                <a:t>1</a:t>
              </a:r>
              <a:endParaRPr lang="th-TH" b="1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21" name="Group 39"/>
          <p:cNvGrpSpPr>
            <a:grpSpLocks/>
          </p:cNvGrpSpPr>
          <p:nvPr/>
        </p:nvGrpSpPr>
        <p:grpSpPr bwMode="auto">
          <a:xfrm>
            <a:off x="3454400" y="3378201"/>
            <a:ext cx="663575" cy="555625"/>
            <a:chOff x="3152" y="1991"/>
            <a:chExt cx="418" cy="350"/>
          </a:xfrm>
          <a:solidFill>
            <a:schemeClr val="tx2">
              <a:lumMod val="10000"/>
            </a:schemeClr>
          </a:solidFill>
        </p:grpSpPr>
        <p:sp>
          <p:nvSpPr>
            <p:cNvPr id="22" name="Oval 40"/>
            <p:cNvSpPr>
              <a:spLocks noChangeArrowheads="1"/>
            </p:cNvSpPr>
            <p:nvPr/>
          </p:nvSpPr>
          <p:spPr bwMode="auto">
            <a:xfrm>
              <a:off x="3152" y="2205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23" name="Text Box 41"/>
            <p:cNvSpPr txBox="1">
              <a:spLocks noChangeArrowheads="1"/>
            </p:cNvSpPr>
            <p:nvPr/>
          </p:nvSpPr>
          <p:spPr bwMode="auto">
            <a:xfrm>
              <a:off x="3321" y="1991"/>
              <a:ext cx="249" cy="2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tx2">
                      <a:lumMod val="10000"/>
                    </a:schemeClr>
                  </a:solidFill>
                </a:rPr>
                <a:t>s</a:t>
              </a:r>
              <a:r>
                <a:rPr lang="en-US" baseline="-25000">
                  <a:solidFill>
                    <a:schemeClr val="tx2">
                      <a:lumMod val="10000"/>
                    </a:schemeClr>
                  </a:solidFill>
                </a:rPr>
                <a:t>3</a:t>
              </a:r>
              <a:endParaRPr lang="th-TH" b="1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24" name="Group 42"/>
          <p:cNvGrpSpPr>
            <a:grpSpLocks/>
          </p:cNvGrpSpPr>
          <p:nvPr/>
        </p:nvGrpSpPr>
        <p:grpSpPr bwMode="auto">
          <a:xfrm>
            <a:off x="3454400" y="4962526"/>
            <a:ext cx="663575" cy="555625"/>
            <a:chOff x="3152" y="1991"/>
            <a:chExt cx="418" cy="350"/>
          </a:xfrm>
          <a:solidFill>
            <a:schemeClr val="accent2">
              <a:lumMod val="50000"/>
            </a:schemeClr>
          </a:solidFill>
        </p:grpSpPr>
        <p:sp>
          <p:nvSpPr>
            <p:cNvPr id="25" name="Oval 43"/>
            <p:cNvSpPr>
              <a:spLocks noChangeArrowheads="1"/>
            </p:cNvSpPr>
            <p:nvPr/>
          </p:nvSpPr>
          <p:spPr bwMode="auto">
            <a:xfrm>
              <a:off x="3152" y="2205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26" name="Text Box 44"/>
            <p:cNvSpPr txBox="1">
              <a:spLocks noChangeArrowheads="1"/>
            </p:cNvSpPr>
            <p:nvPr/>
          </p:nvSpPr>
          <p:spPr bwMode="auto">
            <a:xfrm>
              <a:off x="3321" y="1991"/>
              <a:ext cx="249" cy="231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10000"/>
                    </a:schemeClr>
                  </a:solidFill>
                </a:rPr>
                <a:t>s</a:t>
              </a:r>
              <a:r>
                <a:rPr lang="en-US" baseline="-25000" dirty="0">
                  <a:solidFill>
                    <a:schemeClr val="tx2">
                      <a:lumMod val="10000"/>
                    </a:schemeClr>
                  </a:solidFill>
                </a:rPr>
                <a:t>2</a:t>
              </a:r>
              <a:endParaRPr lang="th-TH" b="1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sp>
        <p:nvSpPr>
          <p:cNvPr id="27" name="Text Box 45"/>
          <p:cNvSpPr txBox="1">
            <a:spLocks noChangeArrowheads="1"/>
          </p:cNvSpPr>
          <p:nvPr/>
        </p:nvSpPr>
        <p:spPr bwMode="auto">
          <a:xfrm>
            <a:off x="5399088" y="5465763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>
                    <a:lumMod val="10000"/>
                  </a:schemeClr>
                </a:solidFill>
              </a:rPr>
              <a:t>(10)</a:t>
            </a:r>
            <a:endParaRPr lang="th-TH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8" name="Text Box 46"/>
          <p:cNvSpPr txBox="1">
            <a:spLocks noChangeArrowheads="1"/>
          </p:cNvSpPr>
          <p:nvPr/>
        </p:nvSpPr>
        <p:spPr bwMode="auto">
          <a:xfrm>
            <a:off x="3221038" y="5681663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>
                    <a:lumMod val="10000"/>
                  </a:schemeClr>
                </a:solidFill>
              </a:rPr>
              <a:t>(00)</a:t>
            </a:r>
            <a:endParaRPr lang="th-TH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9" name="Text Box 47"/>
          <p:cNvSpPr txBox="1">
            <a:spLocks noChangeArrowheads="1"/>
          </p:cNvSpPr>
          <p:nvPr/>
        </p:nvSpPr>
        <p:spPr bwMode="auto">
          <a:xfrm>
            <a:off x="2860675" y="3449638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>
                    <a:lumMod val="10000"/>
                  </a:schemeClr>
                </a:solidFill>
              </a:rPr>
              <a:t>(10)</a:t>
            </a:r>
            <a:endParaRPr lang="th-TH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0" name="Text Box 48"/>
          <p:cNvSpPr txBox="1">
            <a:spLocks noChangeArrowheads="1"/>
          </p:cNvSpPr>
          <p:nvPr/>
        </p:nvSpPr>
        <p:spPr bwMode="auto">
          <a:xfrm>
            <a:off x="5813425" y="3449638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>
                    <a:lumMod val="10000"/>
                  </a:schemeClr>
                </a:solidFill>
              </a:rPr>
              <a:t>(11)</a:t>
            </a:r>
            <a:endParaRPr lang="th-TH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1" name="Text Box 53"/>
          <p:cNvSpPr txBox="1">
            <a:spLocks noChangeArrowheads="1"/>
          </p:cNvSpPr>
          <p:nvPr/>
        </p:nvSpPr>
        <p:spPr bwMode="auto">
          <a:xfrm>
            <a:off x="5975350" y="2873376"/>
            <a:ext cx="407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>
                    <a:lumMod val="10000"/>
                  </a:schemeClr>
                </a:solidFill>
              </a:rPr>
              <a:t>Z</a:t>
            </a:r>
            <a:r>
              <a:rPr lang="en-US" baseline="-25000">
                <a:solidFill>
                  <a:schemeClr val="tx2">
                    <a:lumMod val="10000"/>
                  </a:schemeClr>
                </a:solidFill>
              </a:rPr>
              <a:t>4</a:t>
            </a:r>
            <a:endParaRPr lang="th-TH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2" name="Text Box 54"/>
          <p:cNvSpPr txBox="1">
            <a:spLocks noChangeArrowheads="1"/>
          </p:cNvSpPr>
          <p:nvPr/>
        </p:nvSpPr>
        <p:spPr bwMode="auto">
          <a:xfrm>
            <a:off x="4678363" y="4746626"/>
            <a:ext cx="407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Z</a:t>
            </a:r>
            <a:r>
              <a:rPr lang="en-US" baseline="-25000" dirty="0">
                <a:solidFill>
                  <a:schemeClr val="tx2">
                    <a:lumMod val="10000"/>
                  </a:schemeClr>
                </a:solidFill>
              </a:rPr>
              <a:t>1</a:t>
            </a:r>
            <a:endParaRPr lang="th-TH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3" name="Text Box 55"/>
          <p:cNvSpPr txBox="1">
            <a:spLocks noChangeArrowheads="1"/>
          </p:cNvSpPr>
          <p:nvPr/>
        </p:nvSpPr>
        <p:spPr bwMode="auto">
          <a:xfrm>
            <a:off x="2806700" y="2873376"/>
            <a:ext cx="407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>
                    <a:lumMod val="10000"/>
                  </a:schemeClr>
                </a:solidFill>
              </a:rPr>
              <a:t>Z</a:t>
            </a:r>
            <a:r>
              <a:rPr lang="en-US" baseline="-25000">
                <a:solidFill>
                  <a:schemeClr val="tx2">
                    <a:lumMod val="10000"/>
                  </a:schemeClr>
                </a:solidFill>
              </a:rPr>
              <a:t>3</a:t>
            </a:r>
            <a:endParaRPr lang="th-TH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4" name="Text Box 56"/>
          <p:cNvSpPr txBox="1">
            <a:spLocks noChangeArrowheads="1"/>
          </p:cNvSpPr>
          <p:nvPr/>
        </p:nvSpPr>
        <p:spPr bwMode="auto">
          <a:xfrm>
            <a:off x="2590800" y="5249863"/>
            <a:ext cx="407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>
                    <a:lumMod val="10000"/>
                  </a:schemeClr>
                </a:solidFill>
              </a:rPr>
              <a:t>Z</a:t>
            </a:r>
            <a:r>
              <a:rPr lang="en-US" baseline="-25000">
                <a:solidFill>
                  <a:schemeClr val="tx2">
                    <a:lumMod val="10000"/>
                  </a:schemeClr>
                </a:solidFill>
              </a:rPr>
              <a:t>2</a:t>
            </a:r>
            <a:endParaRPr lang="th-TH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5" name="Line 59"/>
          <p:cNvSpPr>
            <a:spLocks noChangeShapeType="1"/>
          </p:cNvSpPr>
          <p:nvPr/>
        </p:nvSpPr>
        <p:spPr bwMode="auto">
          <a:xfrm>
            <a:off x="5254624" y="3810001"/>
            <a:ext cx="1" cy="15843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 flipH="1">
            <a:off x="3527425" y="3810001"/>
            <a:ext cx="1727198" cy="63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7" name="Line 61"/>
          <p:cNvSpPr>
            <a:spLocks noChangeShapeType="1"/>
          </p:cNvSpPr>
          <p:nvPr/>
        </p:nvSpPr>
        <p:spPr bwMode="auto">
          <a:xfrm>
            <a:off x="3527425" y="3810001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8" name="Line 62"/>
          <p:cNvSpPr>
            <a:spLocks noChangeShapeType="1"/>
          </p:cNvSpPr>
          <p:nvPr/>
        </p:nvSpPr>
        <p:spPr bwMode="auto">
          <a:xfrm>
            <a:off x="3527426" y="5394326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39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19895049"/>
              </p:ext>
            </p:extLst>
          </p:nvPr>
        </p:nvGraphicFramePr>
        <p:xfrm>
          <a:off x="5327650" y="4602163"/>
          <a:ext cx="719138" cy="384175"/>
        </p:xfrm>
        <a:graphic>
          <a:graphicData uri="http://schemas.openxmlformats.org/presentationml/2006/ole">
            <p:oleObj spid="_x0000_s1127" name="Equation" r:id="rId3" imgW="431613" imgH="228501" progId="Equation.3">
              <p:embed/>
            </p:oleObj>
          </a:graphicData>
        </a:graphic>
      </p:graphicFrame>
      <p:graphicFrame>
        <p:nvGraphicFramePr>
          <p:cNvPr id="40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93477607"/>
              </p:ext>
            </p:extLst>
          </p:nvPr>
        </p:nvGraphicFramePr>
        <p:xfrm>
          <a:off x="4535488" y="3954463"/>
          <a:ext cx="719137" cy="384175"/>
        </p:xfrm>
        <a:graphic>
          <a:graphicData uri="http://schemas.openxmlformats.org/presentationml/2006/ole">
            <p:oleObj spid="_x0000_s1128" name="Equation" r:id="rId4" imgW="431613" imgH="228501" progId="Equation.3">
              <p:embed/>
            </p:oleObj>
          </a:graphicData>
        </a:graphic>
      </p:graphicFrame>
      <p:graphicFrame>
        <p:nvGraphicFramePr>
          <p:cNvPr id="41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28977008"/>
              </p:ext>
            </p:extLst>
          </p:nvPr>
        </p:nvGraphicFramePr>
        <p:xfrm>
          <a:off x="2662238" y="4602163"/>
          <a:ext cx="720725" cy="303213"/>
        </p:xfrm>
        <a:graphic>
          <a:graphicData uri="http://schemas.openxmlformats.org/presentationml/2006/ole">
            <p:oleObj spid="_x0000_s1129" name="Equation" r:id="rId5" imgW="545863" imgH="228501" progId="Equation.3">
              <p:embed/>
            </p:oleObj>
          </a:graphicData>
        </a:graphic>
      </p:graphicFrame>
      <p:graphicFrame>
        <p:nvGraphicFramePr>
          <p:cNvPr id="42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17958841"/>
              </p:ext>
            </p:extLst>
          </p:nvPr>
        </p:nvGraphicFramePr>
        <p:xfrm>
          <a:off x="4535488" y="5538788"/>
          <a:ext cx="935037" cy="393700"/>
        </p:xfrm>
        <a:graphic>
          <a:graphicData uri="http://schemas.openxmlformats.org/presentationml/2006/ole">
            <p:oleObj spid="_x0000_s1130" name="Equation" r:id="rId6" imgW="545863" imgH="228501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213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Sketch the QPSK waveform resulting from the input binary sequence 01101000</a:t>
            </a:r>
          </a:p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4540676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761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probability of QPSK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coherent QPSK, the received signal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is defined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≤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≤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=1, 2, 3, 4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𝑤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the sample function of AWGN with zero mean and power spectral density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b="0" i="1" baseline="30000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2347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probability of QPSK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observation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has two elements,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defined by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0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000" b="0" i="1" smtClean="0">
                              <a:latin typeface="Cambria Math"/>
                            </a:rPr>
                            <m:t>𝑇</m:t>
                          </m:r>
                        </m:sup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000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30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0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0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𝐸</m:t>
                          </m:r>
                        </m:e>
                      </m:rad>
                      <m:r>
                        <a:rPr lang="en-US" sz="3000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(2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−1)</m:t>
                          </m:r>
                          <m:f>
                            <m:fPr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0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0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3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000" i="1">
                          <a:latin typeface="Cambria Math"/>
                        </a:rPr>
                        <m:t>=</m:t>
                      </m:r>
                      <m:r>
                        <a:rPr lang="en-US" sz="3000" i="1" smtClean="0">
                          <a:latin typeface="Cambria Math"/>
                          <a:ea typeface="Cambria Math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30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0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000" b="0" i="1" smtClean="0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sz="30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r>
                        <a:rPr lang="en-US" sz="3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30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b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160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probability of QPSK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0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000" b="0" i="1" smtClean="0">
                              <a:latin typeface="Cambria Math"/>
                            </a:rPr>
                            <m:t>𝑇</m:t>
                          </m:r>
                        </m:sup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000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30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0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0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𝐸</m:t>
                          </m:r>
                        </m:e>
                      </m:rad>
                      <m:r>
                        <a:rPr lang="en-US" sz="3000" b="0" i="1" smtClean="0">
                          <a:latin typeface="Cambria Math"/>
                        </a:rPr>
                        <m:t>𝑠𝑖𝑛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(2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−1)</m:t>
                          </m:r>
                          <m:f>
                            <m:fPr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0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0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3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000" i="1">
                          <a:latin typeface="Cambria Math"/>
                        </a:rPr>
                        <m:t>=</m:t>
                      </m:r>
                      <m:r>
                        <a:rPr lang="en-US" sz="3000" i="1" smtClean="0">
                          <a:latin typeface="Cambria Math"/>
                          <a:ea typeface="Cambria Math"/>
                        </a:rPr>
                        <m:t>∓</m:t>
                      </m:r>
                      <m:rad>
                        <m:radPr>
                          <m:degHide m:val="on"/>
                          <m:ctrlPr>
                            <a:rPr lang="en-US" sz="30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0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000" b="0" i="1" smtClean="0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sz="30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r>
                        <a:rPr lang="en-US" sz="3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0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2975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probability decision rule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the received signal point associated with the observation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falls inside region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𝑍</m:t>
                    </m:r>
                    <m:r>
                      <a:rPr lang="en-US" i="1" baseline="-25000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, the receiver decide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𝑠</m:t>
                    </m:r>
                    <m:r>
                      <a:rPr lang="en-US" i="1" baseline="-25000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was transmitted</a:t>
                </a:r>
              </a:p>
              <a:p>
                <a:r>
                  <a:rPr lang="en-US" dirty="0" smtClean="0"/>
                  <a:t>Similarly the receiver decides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𝑠</m:t>
                    </m:r>
                    <m:r>
                      <a:rPr lang="en-US" i="1" baseline="-25000" dirty="0" smtClean="0">
                        <a:latin typeface="Cambria Math"/>
                      </a:rPr>
                      <m:t>2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was transmitted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falls in region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𝑍</m:t>
                    </m:r>
                    <m:r>
                      <a:rPr lang="en-US" i="1" baseline="-25000" dirty="0" smtClean="0">
                        <a:latin typeface="Cambria Math"/>
                      </a:rPr>
                      <m:t>2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same rule is applied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𝑠</m:t>
                    </m:r>
                    <m:r>
                      <a:rPr lang="en-US" i="1" baseline="-25000" dirty="0" smtClean="0">
                        <a:latin typeface="Cambria Math"/>
                      </a:rPr>
                      <m:t>3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𝑠</m:t>
                    </m:r>
                    <m:r>
                      <a:rPr lang="en-US" i="1" baseline="-25000" dirty="0" smtClean="0">
                        <a:latin typeface="Cambria Math"/>
                      </a:rPr>
                      <m:t>4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1230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Phase shift keying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1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/>
                      </a:rPr>
                      <m:t>0</m:t>
                    </m:r>
                    <m:r>
                      <a:rPr lang="en-US" sz="31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31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3100" b="0" i="1" smtClean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sz="31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sz="31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100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1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100" dirty="0" smtClean="0"/>
                  <a:t> is the transmitted signal energy per bit</a:t>
                </a:r>
              </a:p>
              <a:p>
                <a:r>
                  <a:rPr lang="en-US" sz="3100" dirty="0" smtClean="0"/>
                  <a:t>The carrier frequency is selected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1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31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1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100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lang="en-US" sz="31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1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100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100" dirty="0" smtClean="0"/>
                  <a:t> so that each bit contains an integral number of cycles</a:t>
                </a:r>
              </a:p>
              <a:p>
                <a:r>
                  <a:rPr lang="en-US" sz="3100" dirty="0" smtClean="0"/>
                  <a:t>From the pair of symbols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31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100" b="0" i="1" smtClean="0">
                        <a:latin typeface="Cambria Math"/>
                      </a:rPr>
                      <m:t>(</m:t>
                    </m:r>
                    <m:r>
                      <a:rPr lang="en-US" sz="3100" b="0" i="1" smtClean="0">
                        <a:latin typeface="Cambria Math"/>
                      </a:rPr>
                      <m:t>𝑡</m:t>
                    </m:r>
                    <m:r>
                      <a:rPr lang="en-US" sz="31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1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31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100" i="1">
                        <a:latin typeface="Cambria Math"/>
                      </a:rPr>
                      <m:t>(</m:t>
                    </m:r>
                    <m:r>
                      <a:rPr lang="en-US" sz="3100" i="1">
                        <a:latin typeface="Cambria Math"/>
                      </a:rPr>
                      <m:t>𝑡</m:t>
                    </m:r>
                    <m:r>
                      <a:rPr lang="en-US" sz="31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100" dirty="0" smtClean="0"/>
                  <a:t> we can see only one basis function (carrier) is needed to represent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31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100" i="1">
                        <a:latin typeface="Cambria Math"/>
                      </a:rPr>
                      <m:t>(</m:t>
                    </m:r>
                    <m:r>
                      <a:rPr lang="en-US" sz="3100" i="1">
                        <a:latin typeface="Cambria Math"/>
                      </a:rPr>
                      <m:t>𝑡</m:t>
                    </m:r>
                    <m:r>
                      <a:rPr lang="en-US" sz="31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1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31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100" i="1">
                        <a:latin typeface="Cambria Math"/>
                      </a:rPr>
                      <m:t>(</m:t>
                    </m:r>
                    <m:r>
                      <a:rPr lang="en-US" sz="3100" i="1">
                        <a:latin typeface="Cambria Math"/>
                      </a:rPr>
                      <m:t>𝑡</m:t>
                    </m:r>
                    <m:r>
                      <a:rPr lang="en-US" sz="3100" i="1">
                        <a:latin typeface="Cambria Math"/>
                      </a:rPr>
                      <m:t>)</m:t>
                    </m:r>
                  </m:oMath>
                </a14:m>
                <a:endParaRPr lang="en-US" sz="31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884" r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572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probability of QPSK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can treat QPSK as the combination of 2 independent BPSK over the interval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  <m:r>
                      <a:rPr lang="en-US" i="1" dirty="0" smtClean="0">
                        <a:latin typeface="Cambria Math"/>
                      </a:rPr>
                      <m:t>=2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since the first bit is transmitted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/>
                            <a:ea typeface="Cambria Math"/>
                          </a:rPr>
                          <m:t>ϕ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r>
                  <a:rPr lang="en-US" dirty="0"/>
                  <a:t>and the second bit is transmitted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/>
                            <a:ea typeface="Cambria Math"/>
                          </a:rPr>
                          <m:t>ϕ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/>
                </a:r>
              </a:p>
              <a:p>
                <a:r>
                  <a:rPr lang="en-US" dirty="0"/>
                  <a:t>Probability of error for each channel is given by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2019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06998698"/>
              </p:ext>
            </p:extLst>
          </p:nvPr>
        </p:nvGraphicFramePr>
        <p:xfrm>
          <a:off x="2743200" y="4800600"/>
          <a:ext cx="3886200" cy="877887"/>
        </p:xfrm>
        <a:graphic>
          <a:graphicData uri="http://schemas.openxmlformats.org/presentationml/2006/ole">
            <p:oleObj spid="_x0000_s6171" name="Equation" r:id="rId4" imgW="2362200" imgH="5334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02907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probability of QPSK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symbol is to be received correctly both bits must be received </a:t>
            </a:r>
            <a:r>
              <a:rPr lang="en-US" dirty="0" smtClean="0"/>
              <a:t>correctly </a:t>
            </a:r>
            <a:endParaRPr lang="en-US" dirty="0"/>
          </a:p>
          <a:p>
            <a:r>
              <a:rPr lang="en-US" dirty="0"/>
              <a:t>Hence, the average probability of correct decision is given by</a:t>
            </a:r>
          </a:p>
          <a:p>
            <a:r>
              <a:rPr lang="en-US" dirty="0"/>
              <a:t>Which gives the probability of errors equal </a:t>
            </a:r>
            <a:r>
              <a:rPr lang="en-US" dirty="0" smtClean="0"/>
              <a:t>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72924036"/>
              </p:ext>
            </p:extLst>
          </p:nvPr>
        </p:nvGraphicFramePr>
        <p:xfrm>
          <a:off x="4572001" y="3215793"/>
          <a:ext cx="1676400" cy="541820"/>
        </p:xfrm>
        <a:graphic>
          <a:graphicData uri="http://schemas.openxmlformats.org/presentationml/2006/ole">
            <p:oleObj spid="_x0000_s7220" name="Equation" r:id="rId3" imgW="863225" imgH="279279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28449816"/>
              </p:ext>
            </p:extLst>
          </p:nvPr>
        </p:nvGraphicFramePr>
        <p:xfrm>
          <a:off x="1676400" y="4343400"/>
          <a:ext cx="4879975" cy="1770598"/>
        </p:xfrm>
        <a:graphic>
          <a:graphicData uri="http://schemas.openxmlformats.org/presentationml/2006/ole">
            <p:oleObj spid="_x0000_s7221" name="Equation" r:id="rId4" imgW="2870200" imgH="10414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34308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probability of QPSK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Since one symbol of QPSK consists of two bits, we have </a:t>
            </a:r>
            <a:r>
              <a:rPr lang="en-US" i="1" dirty="0"/>
              <a:t>E = </a:t>
            </a:r>
            <a:r>
              <a:rPr lang="en-US" dirty="0" smtClean="0"/>
              <a:t>2</a:t>
            </a:r>
            <a:r>
              <a:rPr lang="en-US" i="1" dirty="0" smtClean="0"/>
              <a:t>E</a:t>
            </a:r>
            <a:r>
              <a:rPr lang="en-US" i="1" baseline="-25000" dirty="0" smtClean="0"/>
              <a:t>b</a:t>
            </a:r>
            <a:endParaRPr lang="en-US" i="1" dirty="0"/>
          </a:p>
          <a:p>
            <a:pPr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/>
              <a:t>above probability is the error </a:t>
            </a:r>
            <a:r>
              <a:rPr lang="en-US" dirty="0" smtClean="0"/>
              <a:t>probability </a:t>
            </a:r>
            <a:r>
              <a:rPr lang="en-US" dirty="0"/>
              <a:t>per </a:t>
            </a:r>
            <a:r>
              <a:rPr lang="en-US" dirty="0" smtClean="0"/>
              <a:t>symbol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With gray encoding the average </a:t>
            </a:r>
            <a:r>
              <a:rPr lang="en-US" dirty="0"/>
              <a:t>probability of error per bit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Which </a:t>
            </a:r>
            <a:r>
              <a:rPr lang="en-US" dirty="0"/>
              <a:t>is exactly the same as </a:t>
            </a:r>
            <a:r>
              <a:rPr lang="en-US" dirty="0" smtClean="0"/>
              <a:t>BPSK</a:t>
            </a:r>
            <a:endParaRPr lang="en-US" dirty="0"/>
          </a:p>
          <a:p>
            <a:pPr>
              <a:lnSpc>
                <a:spcPct val="90000"/>
              </a:lnSpc>
            </a:pPr>
            <a:endParaRPr lang="th-TH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65300678"/>
              </p:ext>
            </p:extLst>
          </p:nvPr>
        </p:nvGraphicFramePr>
        <p:xfrm>
          <a:off x="5105400" y="1981201"/>
          <a:ext cx="2833687" cy="804834"/>
        </p:xfrm>
        <a:graphic>
          <a:graphicData uri="http://schemas.openxmlformats.org/presentationml/2006/ole">
            <p:oleObj spid="_x0000_s8242" name="Equation" r:id="rId3" imgW="1790640" imgH="50796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81804072"/>
              </p:ext>
            </p:extLst>
          </p:nvPr>
        </p:nvGraphicFramePr>
        <p:xfrm>
          <a:off x="1828800" y="4572000"/>
          <a:ext cx="5475288" cy="990600"/>
        </p:xfrm>
        <a:graphic>
          <a:graphicData uri="http://schemas.openxmlformats.org/presentationml/2006/ole">
            <p:oleObj spid="_x0000_s8243" name="Equation" r:id="rId4" imgW="2806560" imgH="50796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1979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probability of </a:t>
            </a:r>
            <a:r>
              <a:rPr lang="en-US" dirty="0" smtClean="0"/>
              <a:t>QPSK summery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can state that a coherent QPSK system achieves the same average probability of bit error as a coherent PSK system for the same bit rate and the same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but uses only half the channel bandwidth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8860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and detection of QPSK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352800" y="1595438"/>
            <a:ext cx="4367075" cy="4381500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750" y="1557338"/>
            <a:ext cx="251936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r>
              <a:rPr lang="en-US" sz="2400" dirty="0" smtClean="0"/>
              <a:t>Block diagrams of (</a:t>
            </a:r>
            <a:r>
              <a:rPr lang="en-US" sz="2400" i="1" dirty="0" smtClean="0"/>
              <a:t>a</a:t>
            </a:r>
            <a:r>
              <a:rPr lang="en-US" sz="2400" dirty="0" smtClean="0"/>
              <a:t>) QPSK transmitter and (</a:t>
            </a:r>
            <a:r>
              <a:rPr lang="en-US" sz="2400" i="1" dirty="0" smtClean="0"/>
              <a:t>b</a:t>
            </a:r>
            <a:r>
              <a:rPr lang="en-US" sz="2400" dirty="0" smtClean="0"/>
              <a:t>) coherent QPSK receiver.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xmlns="" val="1554168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spectra of QPSK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5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011680" y="1946910"/>
            <a:ext cx="5120640" cy="384048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xmlns="" val="460630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OFFSET QPSK</a:t>
            </a:r>
            <a:endParaRPr lang="th-TH" smtClean="0"/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 flipV="1">
            <a:off x="3563938" y="1844675"/>
            <a:ext cx="19050" cy="3354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773113" y="3573463"/>
            <a:ext cx="7123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724275" y="1844675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2400">
                <a:sym typeface="Symbol" pitchFamily="18" charset="2"/>
              </a:rPr>
              <a:t></a:t>
            </a:r>
            <a:r>
              <a:rPr lang="en-US" sz="2400" baseline="-25000">
                <a:sym typeface="Symbol" pitchFamily="18" charset="2"/>
              </a:rPr>
              <a:t>2</a:t>
            </a:r>
            <a:endParaRPr lang="th-TH" sz="2400">
              <a:sym typeface="Symbol" pitchFamily="18" charset="2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7092950" y="3730625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2400">
                <a:sym typeface="Symbol" pitchFamily="18" charset="2"/>
              </a:rPr>
              <a:t></a:t>
            </a:r>
            <a:r>
              <a:rPr lang="en-US" sz="2400" baseline="-25000">
                <a:sym typeface="Symbol" pitchFamily="18" charset="2"/>
              </a:rPr>
              <a:t>1</a:t>
            </a:r>
            <a:endParaRPr lang="th-TH" sz="2400">
              <a:sym typeface="Symbol" pitchFamily="18" charset="2"/>
            </a:endParaRPr>
          </a:p>
        </p:txBody>
      </p:sp>
      <p:grpSp>
        <p:nvGrpSpPr>
          <p:cNvPr id="27655" name="Group 8"/>
          <p:cNvGrpSpPr>
            <a:grpSpLocks/>
          </p:cNvGrpSpPr>
          <p:nvPr/>
        </p:nvGrpSpPr>
        <p:grpSpPr bwMode="auto">
          <a:xfrm>
            <a:off x="4284663" y="2420938"/>
            <a:ext cx="663575" cy="555625"/>
            <a:chOff x="3152" y="1991"/>
            <a:chExt cx="418" cy="350"/>
          </a:xfrm>
        </p:grpSpPr>
        <p:sp>
          <p:nvSpPr>
            <p:cNvPr id="27681" name="Oval 9"/>
            <p:cNvSpPr>
              <a:spLocks noChangeArrowheads="1"/>
            </p:cNvSpPr>
            <p:nvPr/>
          </p:nvSpPr>
          <p:spPr bwMode="auto">
            <a:xfrm>
              <a:off x="3152" y="2205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2" name="Text Box 10"/>
            <p:cNvSpPr txBox="1">
              <a:spLocks noChangeArrowheads="1"/>
            </p:cNvSpPr>
            <p:nvPr/>
          </p:nvSpPr>
          <p:spPr bwMode="auto">
            <a:xfrm>
              <a:off x="3321" y="1991"/>
              <a:ext cx="2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en-US" b="1"/>
                <a:t>s</a:t>
              </a:r>
              <a:r>
                <a:rPr lang="en-US" baseline="-25000"/>
                <a:t>4</a:t>
              </a:r>
              <a:endParaRPr lang="th-TH" b="1"/>
            </a:p>
          </p:txBody>
        </p:sp>
      </p:grpSp>
      <p:grpSp>
        <p:nvGrpSpPr>
          <p:cNvPr id="27656" name="Group 11"/>
          <p:cNvGrpSpPr>
            <a:grpSpLocks/>
          </p:cNvGrpSpPr>
          <p:nvPr/>
        </p:nvGrpSpPr>
        <p:grpSpPr bwMode="auto">
          <a:xfrm>
            <a:off x="4211638" y="3952875"/>
            <a:ext cx="663575" cy="555625"/>
            <a:chOff x="3152" y="1991"/>
            <a:chExt cx="418" cy="350"/>
          </a:xfrm>
        </p:grpSpPr>
        <p:sp>
          <p:nvSpPr>
            <p:cNvPr id="27679" name="Oval 12"/>
            <p:cNvSpPr>
              <a:spLocks noChangeArrowheads="1"/>
            </p:cNvSpPr>
            <p:nvPr/>
          </p:nvSpPr>
          <p:spPr bwMode="auto">
            <a:xfrm>
              <a:off x="3152" y="2205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Text Box 13"/>
            <p:cNvSpPr txBox="1">
              <a:spLocks noChangeArrowheads="1"/>
            </p:cNvSpPr>
            <p:nvPr/>
          </p:nvSpPr>
          <p:spPr bwMode="auto">
            <a:xfrm>
              <a:off x="3321" y="1991"/>
              <a:ext cx="2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en-US" b="1"/>
                <a:t>s</a:t>
              </a:r>
              <a:r>
                <a:rPr lang="en-US" baseline="-25000"/>
                <a:t>1</a:t>
              </a:r>
              <a:endParaRPr lang="th-TH" b="1"/>
            </a:p>
          </p:txBody>
        </p:sp>
      </p:grpSp>
      <p:grpSp>
        <p:nvGrpSpPr>
          <p:cNvPr id="27657" name="Group 14"/>
          <p:cNvGrpSpPr>
            <a:grpSpLocks/>
          </p:cNvGrpSpPr>
          <p:nvPr/>
        </p:nvGrpSpPr>
        <p:grpSpPr bwMode="auto">
          <a:xfrm>
            <a:off x="2555875" y="2420938"/>
            <a:ext cx="663575" cy="555625"/>
            <a:chOff x="3152" y="1991"/>
            <a:chExt cx="418" cy="350"/>
          </a:xfrm>
        </p:grpSpPr>
        <p:sp>
          <p:nvSpPr>
            <p:cNvPr id="27677" name="Oval 15"/>
            <p:cNvSpPr>
              <a:spLocks noChangeArrowheads="1"/>
            </p:cNvSpPr>
            <p:nvPr/>
          </p:nvSpPr>
          <p:spPr bwMode="auto">
            <a:xfrm>
              <a:off x="3152" y="2205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8" name="Text Box 16"/>
            <p:cNvSpPr txBox="1">
              <a:spLocks noChangeArrowheads="1"/>
            </p:cNvSpPr>
            <p:nvPr/>
          </p:nvSpPr>
          <p:spPr bwMode="auto">
            <a:xfrm>
              <a:off x="3321" y="1991"/>
              <a:ext cx="2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en-US" b="1"/>
                <a:t>s</a:t>
              </a:r>
              <a:r>
                <a:rPr lang="en-US" baseline="-25000"/>
                <a:t>3</a:t>
              </a:r>
              <a:endParaRPr lang="th-TH" b="1"/>
            </a:p>
          </p:txBody>
        </p:sp>
      </p:grpSp>
      <p:grpSp>
        <p:nvGrpSpPr>
          <p:cNvPr id="27658" name="Group 17"/>
          <p:cNvGrpSpPr>
            <a:grpSpLocks/>
          </p:cNvGrpSpPr>
          <p:nvPr/>
        </p:nvGrpSpPr>
        <p:grpSpPr bwMode="auto">
          <a:xfrm>
            <a:off x="2540000" y="3952875"/>
            <a:ext cx="663575" cy="555625"/>
            <a:chOff x="3152" y="1991"/>
            <a:chExt cx="418" cy="350"/>
          </a:xfrm>
        </p:grpSpPr>
        <p:sp>
          <p:nvSpPr>
            <p:cNvPr id="27675" name="Oval 18"/>
            <p:cNvSpPr>
              <a:spLocks noChangeArrowheads="1"/>
            </p:cNvSpPr>
            <p:nvPr/>
          </p:nvSpPr>
          <p:spPr bwMode="auto">
            <a:xfrm>
              <a:off x="3152" y="2205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6" name="Text Box 19"/>
            <p:cNvSpPr txBox="1">
              <a:spLocks noChangeArrowheads="1"/>
            </p:cNvSpPr>
            <p:nvPr/>
          </p:nvSpPr>
          <p:spPr bwMode="auto">
            <a:xfrm>
              <a:off x="3321" y="1991"/>
              <a:ext cx="2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en-US" b="1"/>
                <a:t>s</a:t>
              </a:r>
              <a:r>
                <a:rPr lang="en-US" baseline="-25000"/>
                <a:t>2</a:t>
              </a:r>
              <a:endParaRPr lang="th-TH" b="1"/>
            </a:p>
          </p:txBody>
        </p:sp>
      </p:grpSp>
      <p:sp>
        <p:nvSpPr>
          <p:cNvPr id="27659" name="Text Box 20"/>
          <p:cNvSpPr txBox="1">
            <a:spLocks noChangeArrowheads="1"/>
          </p:cNvSpPr>
          <p:nvPr/>
        </p:nvSpPr>
        <p:spPr bwMode="auto">
          <a:xfrm>
            <a:off x="4408488" y="4673600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(10)</a:t>
            </a:r>
            <a:endParaRPr lang="th-TH"/>
          </a:p>
        </p:txBody>
      </p:sp>
      <p:sp>
        <p:nvSpPr>
          <p:cNvPr id="27660" name="Text Box 21"/>
          <p:cNvSpPr txBox="1">
            <a:spLocks noChangeArrowheads="1"/>
          </p:cNvSpPr>
          <p:nvPr/>
        </p:nvSpPr>
        <p:spPr bwMode="auto">
          <a:xfrm>
            <a:off x="2339975" y="4724400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(00)</a:t>
            </a:r>
            <a:endParaRPr lang="th-TH"/>
          </a:p>
        </p:txBody>
      </p:sp>
      <p:sp>
        <p:nvSpPr>
          <p:cNvPr id="27661" name="Text Box 22"/>
          <p:cNvSpPr txBox="1">
            <a:spLocks noChangeArrowheads="1"/>
          </p:cNvSpPr>
          <p:nvPr/>
        </p:nvSpPr>
        <p:spPr bwMode="auto">
          <a:xfrm>
            <a:off x="1979613" y="2492375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(01)</a:t>
            </a:r>
            <a:endParaRPr lang="th-TH"/>
          </a:p>
        </p:txBody>
      </p:sp>
      <p:sp>
        <p:nvSpPr>
          <p:cNvPr id="27662" name="Text Box 23"/>
          <p:cNvSpPr txBox="1">
            <a:spLocks noChangeArrowheads="1"/>
          </p:cNvSpPr>
          <p:nvPr/>
        </p:nvSpPr>
        <p:spPr bwMode="auto">
          <a:xfrm>
            <a:off x="4932363" y="2492375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(11)</a:t>
            </a:r>
            <a:endParaRPr lang="th-TH"/>
          </a:p>
        </p:txBody>
      </p:sp>
      <p:sp>
        <p:nvSpPr>
          <p:cNvPr id="27663" name="Line 24"/>
          <p:cNvSpPr>
            <a:spLocks noChangeShapeType="1"/>
          </p:cNvSpPr>
          <p:nvPr/>
        </p:nvSpPr>
        <p:spPr bwMode="auto">
          <a:xfrm flipH="1">
            <a:off x="2771775" y="2852738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Text Box 25"/>
          <p:cNvSpPr txBox="1">
            <a:spLocks noChangeArrowheads="1"/>
          </p:cNvSpPr>
          <p:nvPr/>
        </p:nvSpPr>
        <p:spPr bwMode="auto">
          <a:xfrm>
            <a:off x="4192588" y="1479550"/>
            <a:ext cx="2955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2000"/>
              <a:t>90 degree shift in phase</a:t>
            </a:r>
            <a:r>
              <a:rPr lang="en-US"/>
              <a:t> </a:t>
            </a:r>
            <a:endParaRPr lang="th-TH"/>
          </a:p>
        </p:txBody>
      </p:sp>
      <p:sp>
        <p:nvSpPr>
          <p:cNvPr id="27665" name="Text Box 26"/>
          <p:cNvSpPr txBox="1">
            <a:spLocks noChangeArrowheads="1"/>
          </p:cNvSpPr>
          <p:nvPr/>
        </p:nvSpPr>
        <p:spPr bwMode="auto">
          <a:xfrm>
            <a:off x="4140200" y="5373688"/>
            <a:ext cx="3097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2000"/>
              <a:t>180 degree shift in phase</a:t>
            </a:r>
            <a:r>
              <a:rPr lang="en-US"/>
              <a:t> </a:t>
            </a:r>
            <a:endParaRPr lang="th-TH"/>
          </a:p>
        </p:txBody>
      </p:sp>
      <p:sp>
        <p:nvSpPr>
          <p:cNvPr id="27666" name="Line 27"/>
          <p:cNvSpPr>
            <a:spLocks noChangeShapeType="1"/>
          </p:cNvSpPr>
          <p:nvPr/>
        </p:nvSpPr>
        <p:spPr bwMode="auto">
          <a:xfrm flipV="1">
            <a:off x="2771775" y="2924175"/>
            <a:ext cx="1512888" cy="13684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Line 28"/>
          <p:cNvSpPr>
            <a:spLocks noChangeShapeType="1"/>
          </p:cNvSpPr>
          <p:nvPr/>
        </p:nvSpPr>
        <p:spPr bwMode="auto">
          <a:xfrm flipH="1">
            <a:off x="3779838" y="1989138"/>
            <a:ext cx="792162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Line 30"/>
          <p:cNvSpPr>
            <a:spLocks noChangeShapeType="1"/>
          </p:cNvSpPr>
          <p:nvPr/>
        </p:nvSpPr>
        <p:spPr bwMode="auto">
          <a:xfrm flipH="1" flipV="1">
            <a:off x="3924300" y="3357563"/>
            <a:ext cx="43180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Line 31"/>
          <p:cNvSpPr>
            <a:spLocks noChangeShapeType="1"/>
          </p:cNvSpPr>
          <p:nvPr/>
        </p:nvSpPr>
        <p:spPr bwMode="auto">
          <a:xfrm>
            <a:off x="2627313" y="2997200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0" name="Line 32"/>
          <p:cNvSpPr>
            <a:spLocks noChangeShapeType="1"/>
          </p:cNvSpPr>
          <p:nvPr/>
        </p:nvSpPr>
        <p:spPr bwMode="auto">
          <a:xfrm flipH="1">
            <a:off x="2771775" y="4437063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1" name="Line 33"/>
          <p:cNvSpPr>
            <a:spLocks noChangeShapeType="1"/>
          </p:cNvSpPr>
          <p:nvPr/>
        </p:nvSpPr>
        <p:spPr bwMode="auto">
          <a:xfrm>
            <a:off x="4356100" y="2997200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2" name="Line 34"/>
          <p:cNvSpPr>
            <a:spLocks noChangeShapeType="1"/>
          </p:cNvSpPr>
          <p:nvPr/>
        </p:nvSpPr>
        <p:spPr bwMode="auto">
          <a:xfrm>
            <a:off x="2771775" y="2997200"/>
            <a:ext cx="1512888" cy="12239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3" name="Line 35"/>
          <p:cNvSpPr>
            <a:spLocks noChangeShapeType="1"/>
          </p:cNvSpPr>
          <p:nvPr/>
        </p:nvSpPr>
        <p:spPr bwMode="auto">
          <a:xfrm flipH="1" flipV="1">
            <a:off x="3779838" y="4005263"/>
            <a:ext cx="43180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4" name="Line 36"/>
          <p:cNvSpPr>
            <a:spLocks noChangeShapeType="1"/>
          </p:cNvSpPr>
          <p:nvPr/>
        </p:nvSpPr>
        <p:spPr bwMode="auto">
          <a:xfrm flipH="1">
            <a:off x="4500563" y="1916113"/>
            <a:ext cx="1008062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55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OFFSET QPSK</a:t>
            </a:r>
            <a:endParaRPr lang="th-TH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Whenever both bits are changed simultaneously, 180 degree phase-shift occurs.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At 180 phase-shift, the amplitude of the transmitted signal changes very rapidly costing amplitude fluctuation.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This signal may be distorted when is passed through the filter or nonlinear amplifier.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h-TH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623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OFFSET QPSK</a:t>
            </a:r>
            <a:endParaRPr lang="th-TH" smtClean="0"/>
          </a:p>
        </p:txBody>
      </p:sp>
      <p:pic>
        <p:nvPicPr>
          <p:cNvPr id="30723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850" y="1484313"/>
            <a:ext cx="8064500" cy="1836737"/>
          </a:xfrm>
          <a:noFill/>
        </p:spPr>
      </p:pic>
      <p:pic>
        <p:nvPicPr>
          <p:cNvPr id="30724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0825" y="3789363"/>
            <a:ext cx="8497888" cy="2054225"/>
          </a:xfrm>
          <a:noFill/>
        </p:spPr>
      </p:pic>
      <p:sp>
        <p:nvSpPr>
          <p:cNvPr id="30725" name="Text Box 10"/>
          <p:cNvSpPr txBox="1">
            <a:spLocks noChangeArrowheads="1"/>
          </p:cNvSpPr>
          <p:nvPr/>
        </p:nvSpPr>
        <p:spPr bwMode="auto">
          <a:xfrm>
            <a:off x="3400425" y="3448050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Original Signal</a:t>
            </a:r>
            <a:endParaRPr lang="th-TH"/>
          </a:p>
        </p:txBody>
      </p:sp>
      <p:sp>
        <p:nvSpPr>
          <p:cNvPr id="30726" name="Text Box 11"/>
          <p:cNvSpPr txBox="1">
            <a:spLocks noChangeArrowheads="1"/>
          </p:cNvSpPr>
          <p:nvPr/>
        </p:nvSpPr>
        <p:spPr bwMode="auto">
          <a:xfrm>
            <a:off x="4140200" y="5805488"/>
            <a:ext cx="160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Filtered signal</a:t>
            </a:r>
            <a:endParaRPr lang="th-TH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00A1C-394A-4E30-AF85-A776BEE8687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328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OFFSET QPSK</a:t>
            </a:r>
            <a:endParaRPr lang="th-TH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solve the amplitude fluctuation problem, we propose the offset QPSK.</a:t>
            </a:r>
          </a:p>
          <a:p>
            <a:pPr eaLnBrk="1" hangingPunct="1"/>
            <a:r>
              <a:rPr lang="en-US" smtClean="0"/>
              <a:t>Offset QPSK delay the data in quadrature component by T/2 seconds (half of symbol).</a:t>
            </a:r>
          </a:p>
          <a:p>
            <a:pPr eaLnBrk="1" hangingPunct="1"/>
            <a:r>
              <a:rPr lang="en-US" smtClean="0"/>
              <a:t>Now, no way that both bits can change at the same time.  </a:t>
            </a:r>
            <a:endParaRPr lang="th-TH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13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Phase shift keying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basis function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)=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rad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cos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⁡(2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sz="2800" dirty="0"/>
                              <m:t> 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sz="2800" dirty="0" smtClean="0"/>
              </a:p>
              <a:p>
                <a:r>
                  <a:rPr lang="en-US" dirty="0"/>
                  <a:t>Now we can rewrite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i="1" dirty="0">
                    <a:latin typeface="Cambria Math"/>
                  </a:rPr>
                  <a:t/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i="1" dirty="0">
                    <a:latin typeface="Cambria Math"/>
                  </a:rPr>
                  <a:t/>
                </a:r>
                <a:r>
                  <a:rPr lang="en-US" dirty="0" smtClean="0"/>
                  <a:t>on the interval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0≤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endParaRPr lang="en-US" sz="2800" i="1" dirty="0">
                  <a:latin typeface="Cambria Mat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172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OFFSET QPSK</a:t>
            </a:r>
            <a:endParaRPr lang="th-TH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the offset QPSK, the phase of the signal can change by </a:t>
            </a:r>
            <a:r>
              <a:rPr lang="en-US" smtClean="0">
                <a:sym typeface="Symbol" pitchFamily="18" charset="2"/>
              </a:rPr>
              <a:t>90 or 0 degree only while in the QPSK </a:t>
            </a:r>
            <a:r>
              <a:rPr lang="en-US" smtClean="0"/>
              <a:t>the phase of the signal can change by </a:t>
            </a:r>
            <a:r>
              <a:rPr lang="en-US" smtClean="0">
                <a:sym typeface="Symbol" pitchFamily="18" charset="2"/>
              </a:rPr>
              <a:t>180 90 or 0 degree.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720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5437" y="3718719"/>
            <a:ext cx="8208963" cy="2798762"/>
          </a:xfrm>
          <a:noFill/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OFFSET QPSK</a:t>
            </a:r>
            <a:endParaRPr lang="th-TH" smtClean="0"/>
          </a:p>
        </p:txBody>
      </p:sp>
      <p:pic>
        <p:nvPicPr>
          <p:cNvPr id="3379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850" y="1582738"/>
            <a:ext cx="8208963" cy="2133600"/>
          </a:xfrm>
          <a:noFill/>
        </p:spPr>
      </p:pic>
      <p:sp>
        <p:nvSpPr>
          <p:cNvPr id="33797" name="Line 6"/>
          <p:cNvSpPr>
            <a:spLocks noChangeShapeType="1"/>
          </p:cNvSpPr>
          <p:nvPr/>
        </p:nvSpPr>
        <p:spPr bwMode="auto">
          <a:xfrm>
            <a:off x="2987675" y="1341438"/>
            <a:ext cx="0" cy="34559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>
            <a:off x="4572000" y="1412875"/>
            <a:ext cx="0" cy="33845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>
            <a:off x="6156325" y="1341438"/>
            <a:ext cx="0" cy="33829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2105025" y="17208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0</a:t>
            </a:r>
            <a:endParaRPr lang="th-TH"/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3636963" y="1773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1</a:t>
            </a:r>
            <a:endParaRPr lang="th-TH"/>
          </a:p>
        </p:txBody>
      </p:sp>
      <p:sp>
        <p:nvSpPr>
          <p:cNvPr id="33802" name="Text Box 11"/>
          <p:cNvSpPr txBox="1">
            <a:spLocks noChangeArrowheads="1"/>
          </p:cNvSpPr>
          <p:nvPr/>
        </p:nvSpPr>
        <p:spPr bwMode="auto">
          <a:xfrm>
            <a:off x="5221288" y="18446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1</a:t>
            </a:r>
            <a:endParaRPr lang="th-TH"/>
          </a:p>
        </p:txBody>
      </p:sp>
      <p:sp>
        <p:nvSpPr>
          <p:cNvPr id="33803" name="Text Box 12"/>
          <p:cNvSpPr txBox="1">
            <a:spLocks noChangeArrowheads="1"/>
          </p:cNvSpPr>
          <p:nvPr/>
        </p:nvSpPr>
        <p:spPr bwMode="auto">
          <a:xfrm>
            <a:off x="6713538" y="17208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0</a:t>
            </a:r>
            <a:endParaRPr lang="th-TH"/>
          </a:p>
        </p:txBody>
      </p:sp>
      <p:sp>
        <p:nvSpPr>
          <p:cNvPr id="33804" name="Text Box 13"/>
          <p:cNvSpPr txBox="1">
            <a:spLocks noChangeArrowheads="1"/>
          </p:cNvSpPr>
          <p:nvPr/>
        </p:nvSpPr>
        <p:spPr bwMode="auto">
          <a:xfrm>
            <a:off x="2105025" y="24399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1</a:t>
            </a:r>
            <a:endParaRPr lang="th-TH"/>
          </a:p>
        </p:txBody>
      </p:sp>
      <p:sp>
        <p:nvSpPr>
          <p:cNvPr id="33805" name="Text Box 14"/>
          <p:cNvSpPr txBox="1">
            <a:spLocks noChangeArrowheads="1"/>
          </p:cNvSpPr>
          <p:nvPr/>
        </p:nvSpPr>
        <p:spPr bwMode="auto">
          <a:xfrm>
            <a:off x="3687763" y="23685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0</a:t>
            </a:r>
            <a:endParaRPr lang="th-TH"/>
          </a:p>
        </p:txBody>
      </p:sp>
      <p:sp>
        <p:nvSpPr>
          <p:cNvPr id="33806" name="Text Box 15"/>
          <p:cNvSpPr txBox="1">
            <a:spLocks noChangeArrowheads="1"/>
          </p:cNvSpPr>
          <p:nvPr/>
        </p:nvSpPr>
        <p:spPr bwMode="auto">
          <a:xfrm>
            <a:off x="5272088" y="24399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0</a:t>
            </a:r>
            <a:endParaRPr lang="th-TH"/>
          </a:p>
        </p:txBody>
      </p:sp>
      <p:sp>
        <p:nvSpPr>
          <p:cNvPr id="33807" name="Text Box 16"/>
          <p:cNvSpPr txBox="1">
            <a:spLocks noChangeArrowheads="1"/>
          </p:cNvSpPr>
          <p:nvPr/>
        </p:nvSpPr>
        <p:spPr bwMode="auto">
          <a:xfrm>
            <a:off x="6784975" y="23685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0</a:t>
            </a:r>
            <a:endParaRPr lang="th-TH"/>
          </a:p>
        </p:txBody>
      </p:sp>
      <p:sp>
        <p:nvSpPr>
          <p:cNvPr id="33808" name="Text Box 17"/>
          <p:cNvSpPr txBox="1">
            <a:spLocks noChangeArrowheads="1"/>
          </p:cNvSpPr>
          <p:nvPr/>
        </p:nvSpPr>
        <p:spPr bwMode="auto">
          <a:xfrm>
            <a:off x="2032000" y="323215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01</a:t>
            </a:r>
            <a:endParaRPr lang="th-TH"/>
          </a:p>
        </p:txBody>
      </p:sp>
      <p:sp>
        <p:nvSpPr>
          <p:cNvPr id="33809" name="Text Box 18"/>
          <p:cNvSpPr txBox="1">
            <a:spLocks noChangeArrowheads="1"/>
          </p:cNvSpPr>
          <p:nvPr/>
        </p:nvSpPr>
        <p:spPr bwMode="auto">
          <a:xfrm>
            <a:off x="3563938" y="31416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10</a:t>
            </a:r>
            <a:endParaRPr lang="th-TH"/>
          </a:p>
        </p:txBody>
      </p:sp>
      <p:sp>
        <p:nvSpPr>
          <p:cNvPr id="33810" name="Text Box 19"/>
          <p:cNvSpPr txBox="1">
            <a:spLocks noChangeArrowheads="1"/>
          </p:cNvSpPr>
          <p:nvPr/>
        </p:nvSpPr>
        <p:spPr bwMode="auto">
          <a:xfrm>
            <a:off x="5272088" y="323215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10</a:t>
            </a:r>
            <a:endParaRPr lang="th-TH"/>
          </a:p>
        </p:txBody>
      </p:sp>
      <p:sp>
        <p:nvSpPr>
          <p:cNvPr id="33811" name="Text Box 20"/>
          <p:cNvSpPr txBox="1">
            <a:spLocks noChangeArrowheads="1"/>
          </p:cNvSpPr>
          <p:nvPr/>
        </p:nvSpPr>
        <p:spPr bwMode="auto">
          <a:xfrm>
            <a:off x="6784975" y="31607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00</a:t>
            </a:r>
            <a:endParaRPr lang="th-TH"/>
          </a:p>
        </p:txBody>
      </p:sp>
      <p:sp>
        <p:nvSpPr>
          <p:cNvPr id="33812" name="Text Box 21"/>
          <p:cNvSpPr txBox="1">
            <a:spLocks noChangeArrowheads="1"/>
          </p:cNvSpPr>
          <p:nvPr/>
        </p:nvSpPr>
        <p:spPr bwMode="auto">
          <a:xfrm>
            <a:off x="487363" y="1484313"/>
            <a:ext cx="106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Inphase </a:t>
            </a:r>
          </a:p>
          <a:p>
            <a:pPr eaLnBrk="1" hangingPunct="1"/>
            <a:r>
              <a:rPr lang="en-US"/>
              <a:t>QPSK</a:t>
            </a:r>
            <a:endParaRPr lang="th-TH"/>
          </a:p>
        </p:txBody>
      </p:sp>
      <p:sp>
        <p:nvSpPr>
          <p:cNvPr id="33813" name="Text Box 22"/>
          <p:cNvSpPr txBox="1">
            <a:spLocks noChangeArrowheads="1"/>
          </p:cNvSpPr>
          <p:nvPr/>
        </p:nvSpPr>
        <p:spPr bwMode="auto">
          <a:xfrm>
            <a:off x="612775" y="2349500"/>
            <a:ext cx="1111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Q phase </a:t>
            </a:r>
          </a:p>
          <a:p>
            <a:pPr eaLnBrk="1" hangingPunct="1"/>
            <a:r>
              <a:rPr lang="en-US"/>
              <a:t>QPSK</a:t>
            </a:r>
            <a:endParaRPr lang="th-TH"/>
          </a:p>
        </p:txBody>
      </p:sp>
      <p:sp>
        <p:nvSpPr>
          <p:cNvPr id="33814" name="Text Box 23"/>
          <p:cNvSpPr txBox="1">
            <a:spLocks noChangeArrowheads="1"/>
          </p:cNvSpPr>
          <p:nvPr/>
        </p:nvSpPr>
        <p:spPr bwMode="auto">
          <a:xfrm>
            <a:off x="539750" y="3141663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 QPSK</a:t>
            </a:r>
            <a:endParaRPr lang="th-TH"/>
          </a:p>
        </p:txBody>
      </p:sp>
      <p:sp>
        <p:nvSpPr>
          <p:cNvPr id="33815" name="Text Box 33"/>
          <p:cNvSpPr txBox="1">
            <a:spLocks noChangeArrowheads="1"/>
          </p:cNvSpPr>
          <p:nvPr/>
        </p:nvSpPr>
        <p:spPr bwMode="auto">
          <a:xfrm>
            <a:off x="2124075" y="40767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0</a:t>
            </a:r>
            <a:endParaRPr lang="th-TH"/>
          </a:p>
        </p:txBody>
      </p:sp>
      <p:sp>
        <p:nvSpPr>
          <p:cNvPr id="33816" name="Text Box 34"/>
          <p:cNvSpPr txBox="1">
            <a:spLocks noChangeArrowheads="1"/>
          </p:cNvSpPr>
          <p:nvPr/>
        </p:nvSpPr>
        <p:spPr bwMode="auto">
          <a:xfrm>
            <a:off x="3760788" y="4097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1</a:t>
            </a:r>
            <a:endParaRPr lang="th-TH"/>
          </a:p>
        </p:txBody>
      </p:sp>
      <p:sp>
        <p:nvSpPr>
          <p:cNvPr id="33817" name="Text Box 35"/>
          <p:cNvSpPr txBox="1">
            <a:spLocks noChangeArrowheads="1"/>
          </p:cNvSpPr>
          <p:nvPr/>
        </p:nvSpPr>
        <p:spPr bwMode="auto">
          <a:xfrm>
            <a:off x="5200650" y="4097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1</a:t>
            </a:r>
            <a:endParaRPr lang="th-TH"/>
          </a:p>
        </p:txBody>
      </p:sp>
      <p:sp>
        <p:nvSpPr>
          <p:cNvPr id="33818" name="Text Box 36"/>
          <p:cNvSpPr txBox="1">
            <a:spLocks noChangeArrowheads="1"/>
          </p:cNvSpPr>
          <p:nvPr/>
        </p:nvSpPr>
        <p:spPr bwMode="auto">
          <a:xfrm>
            <a:off x="6856413" y="40243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0</a:t>
            </a:r>
            <a:endParaRPr lang="th-TH"/>
          </a:p>
        </p:txBody>
      </p:sp>
      <p:sp>
        <p:nvSpPr>
          <p:cNvPr id="33819" name="Line 37"/>
          <p:cNvSpPr>
            <a:spLocks noChangeShapeType="1"/>
          </p:cNvSpPr>
          <p:nvPr/>
        </p:nvSpPr>
        <p:spPr bwMode="auto">
          <a:xfrm>
            <a:off x="3779838" y="465296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0" name="Line 39"/>
          <p:cNvSpPr>
            <a:spLocks noChangeShapeType="1"/>
          </p:cNvSpPr>
          <p:nvPr/>
        </p:nvSpPr>
        <p:spPr bwMode="auto">
          <a:xfrm>
            <a:off x="2197100" y="458152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1" name="Line 40"/>
          <p:cNvSpPr>
            <a:spLocks noChangeShapeType="1"/>
          </p:cNvSpPr>
          <p:nvPr/>
        </p:nvSpPr>
        <p:spPr bwMode="auto">
          <a:xfrm>
            <a:off x="5364163" y="4652963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2" name="Line 41"/>
          <p:cNvSpPr>
            <a:spLocks noChangeShapeType="1"/>
          </p:cNvSpPr>
          <p:nvPr/>
        </p:nvSpPr>
        <p:spPr bwMode="auto">
          <a:xfrm>
            <a:off x="6948488" y="472440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3" name="Text Box 42"/>
          <p:cNvSpPr txBox="1">
            <a:spLocks noChangeArrowheads="1"/>
          </p:cNvSpPr>
          <p:nvPr/>
        </p:nvSpPr>
        <p:spPr bwMode="auto">
          <a:xfrm>
            <a:off x="2824163" y="488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1</a:t>
            </a:r>
            <a:endParaRPr lang="th-TH"/>
          </a:p>
        </p:txBody>
      </p:sp>
      <p:sp>
        <p:nvSpPr>
          <p:cNvPr id="33824" name="Text Box 43"/>
          <p:cNvSpPr txBox="1">
            <a:spLocks noChangeArrowheads="1"/>
          </p:cNvSpPr>
          <p:nvPr/>
        </p:nvSpPr>
        <p:spPr bwMode="auto">
          <a:xfrm>
            <a:off x="4408488" y="49609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0</a:t>
            </a:r>
            <a:endParaRPr lang="th-TH"/>
          </a:p>
        </p:txBody>
      </p:sp>
      <p:sp>
        <p:nvSpPr>
          <p:cNvPr id="33825" name="Text Box 44"/>
          <p:cNvSpPr txBox="1">
            <a:spLocks noChangeArrowheads="1"/>
          </p:cNvSpPr>
          <p:nvPr/>
        </p:nvSpPr>
        <p:spPr bwMode="auto">
          <a:xfrm>
            <a:off x="5992813" y="488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0</a:t>
            </a:r>
            <a:endParaRPr lang="th-TH"/>
          </a:p>
        </p:txBody>
      </p:sp>
      <p:sp>
        <p:nvSpPr>
          <p:cNvPr id="33826" name="Text Box 45"/>
          <p:cNvSpPr txBox="1">
            <a:spLocks noChangeArrowheads="1"/>
          </p:cNvSpPr>
          <p:nvPr/>
        </p:nvSpPr>
        <p:spPr bwMode="auto">
          <a:xfrm>
            <a:off x="2824163" y="582453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01</a:t>
            </a:r>
            <a:endParaRPr lang="th-TH"/>
          </a:p>
        </p:txBody>
      </p:sp>
      <p:sp>
        <p:nvSpPr>
          <p:cNvPr id="33827" name="Text Box 46"/>
          <p:cNvSpPr txBox="1">
            <a:spLocks noChangeArrowheads="1"/>
          </p:cNvSpPr>
          <p:nvPr/>
        </p:nvSpPr>
        <p:spPr bwMode="auto">
          <a:xfrm>
            <a:off x="4408488" y="57531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10</a:t>
            </a:r>
            <a:endParaRPr lang="th-TH"/>
          </a:p>
        </p:txBody>
      </p:sp>
      <p:sp>
        <p:nvSpPr>
          <p:cNvPr id="33828" name="Text Box 47"/>
          <p:cNvSpPr txBox="1">
            <a:spLocks noChangeArrowheads="1"/>
          </p:cNvSpPr>
          <p:nvPr/>
        </p:nvSpPr>
        <p:spPr bwMode="auto">
          <a:xfrm>
            <a:off x="5992813" y="56816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10</a:t>
            </a:r>
            <a:endParaRPr lang="th-TH"/>
          </a:p>
        </p:txBody>
      </p:sp>
      <p:sp>
        <p:nvSpPr>
          <p:cNvPr id="33829" name="Text Box 48"/>
          <p:cNvSpPr txBox="1">
            <a:spLocks noChangeArrowheads="1"/>
          </p:cNvSpPr>
          <p:nvPr/>
        </p:nvSpPr>
        <p:spPr bwMode="auto">
          <a:xfrm>
            <a:off x="7288213" y="582453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00</a:t>
            </a:r>
            <a:endParaRPr lang="th-TH"/>
          </a:p>
        </p:txBody>
      </p:sp>
      <p:sp>
        <p:nvSpPr>
          <p:cNvPr id="33830" name="Text Box 49"/>
          <p:cNvSpPr txBox="1">
            <a:spLocks noChangeArrowheads="1"/>
          </p:cNvSpPr>
          <p:nvPr/>
        </p:nvSpPr>
        <p:spPr bwMode="auto">
          <a:xfrm>
            <a:off x="0" y="4005263"/>
            <a:ext cx="149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Inphase </a:t>
            </a:r>
          </a:p>
          <a:p>
            <a:pPr eaLnBrk="1" hangingPunct="1"/>
            <a:r>
              <a:rPr lang="en-US"/>
              <a:t>Offset QPSK</a:t>
            </a:r>
            <a:endParaRPr lang="th-TH"/>
          </a:p>
        </p:txBody>
      </p:sp>
      <p:sp>
        <p:nvSpPr>
          <p:cNvPr id="33831" name="Text Box 50"/>
          <p:cNvSpPr txBox="1">
            <a:spLocks noChangeArrowheads="1"/>
          </p:cNvSpPr>
          <p:nvPr/>
        </p:nvSpPr>
        <p:spPr bwMode="auto">
          <a:xfrm>
            <a:off x="0" y="4797425"/>
            <a:ext cx="149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dirty="0"/>
              <a:t>Q phase </a:t>
            </a:r>
          </a:p>
          <a:p>
            <a:pPr eaLnBrk="1" hangingPunct="1"/>
            <a:r>
              <a:rPr lang="en-US" dirty="0"/>
              <a:t>Offset QPSK</a:t>
            </a:r>
            <a:endParaRPr lang="th-TH" dirty="0"/>
          </a:p>
        </p:txBody>
      </p:sp>
      <p:sp>
        <p:nvSpPr>
          <p:cNvPr id="33832" name="Text Box 51"/>
          <p:cNvSpPr txBox="1">
            <a:spLocks noChangeArrowheads="1"/>
          </p:cNvSpPr>
          <p:nvPr/>
        </p:nvSpPr>
        <p:spPr bwMode="auto">
          <a:xfrm>
            <a:off x="0" y="5734050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 Offset QPSK</a:t>
            </a:r>
            <a:endParaRPr lang="th-TH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AA57-EA4C-425D-B85B-021D74F9522C}" type="slidenum">
              <a:rPr lang="en-US" smtClean="0"/>
              <a:pPr>
                <a:defRPr/>
              </a:pPr>
              <a:t>41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68520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Offset QPSK</a:t>
            </a:r>
            <a:endParaRPr lang="th-TH" smtClean="0"/>
          </a:p>
        </p:txBody>
      </p:sp>
      <p:pic>
        <p:nvPicPr>
          <p:cNvPr id="348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5800" y="1371600"/>
            <a:ext cx="7621588" cy="3876675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900113" y="5300663"/>
            <a:ext cx="70088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2400"/>
              <a:t>Possible paths for switching between the</a:t>
            </a:r>
          </a:p>
          <a:p>
            <a:pPr eaLnBrk="1" hangingPunct="1"/>
            <a:r>
              <a:rPr lang="en-US" sz="2400"/>
              <a:t> message points in (</a:t>
            </a:r>
            <a:r>
              <a:rPr lang="en-US" sz="2400" i="1"/>
              <a:t>a</a:t>
            </a:r>
            <a:r>
              <a:rPr lang="en-US" sz="2400"/>
              <a:t>) QPSK and (</a:t>
            </a:r>
            <a:r>
              <a:rPr lang="en-US" sz="2400" i="1"/>
              <a:t>b</a:t>
            </a:r>
            <a:r>
              <a:rPr lang="en-US" sz="2400"/>
              <a:t>) offset QPSK.</a:t>
            </a:r>
            <a:endParaRPr lang="th-TH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10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OFFSET QPSK</a:t>
            </a:r>
            <a:endParaRPr lang="th-TH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Bandwidths of the offset QPSK and the regular QPSK is the same.</a:t>
            </a:r>
          </a:p>
          <a:p>
            <a:pPr eaLnBrk="1" hangingPunct="1"/>
            <a:r>
              <a:rPr lang="en-US" dirty="0" smtClean="0"/>
              <a:t>From signal constellation we have that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Which is exactly the same as the regular QPSK. </a:t>
            </a:r>
            <a:endParaRPr lang="th-TH" dirty="0" smtClean="0"/>
          </a:p>
        </p:txBody>
      </p:sp>
      <p:graphicFrame>
        <p:nvGraphicFramePr>
          <p:cNvPr id="35844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1408137204"/>
              </p:ext>
            </p:extLst>
          </p:nvPr>
        </p:nvGraphicFramePr>
        <p:xfrm>
          <a:off x="2916238" y="3284538"/>
          <a:ext cx="2395537" cy="1041400"/>
        </p:xfrm>
        <a:graphic>
          <a:graphicData uri="http://schemas.openxmlformats.org/presentationml/2006/ole">
            <p:oleObj spid="_x0000_s9232" name="Equation" r:id="rId3" imgW="1168400" imgH="5080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970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>
                <a:sym typeface="Symbol" pitchFamily="18" charset="2"/>
              </a:rPr>
              <a:t></a:t>
            </a:r>
            <a:r>
              <a:rPr lang="en-US" smtClean="0">
                <a:sym typeface="Symbol" pitchFamily="18" charset="2"/>
              </a:rPr>
              <a:t>/4-shifted QPSK</a:t>
            </a:r>
            <a:endParaRPr lang="th-TH" smtClean="0">
              <a:sym typeface="Symbol" pitchFamily="18" charset="2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Try to reduce amplitude fluctuation by switching between 2 signal constellation </a:t>
            </a:r>
            <a:endParaRPr lang="th-TH" smtClean="0"/>
          </a:p>
        </p:txBody>
      </p:sp>
      <p:pic>
        <p:nvPicPr>
          <p:cNvPr id="3686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87450" y="2781300"/>
            <a:ext cx="6985000" cy="3455988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22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>
                <a:sym typeface="Symbol" pitchFamily="18" charset="2"/>
              </a:rPr>
              <a:t></a:t>
            </a:r>
            <a:r>
              <a:rPr lang="en-US" smtClean="0">
                <a:sym typeface="Symbol" pitchFamily="18" charset="2"/>
              </a:rPr>
              <a:t>/4-shifted QPSK</a:t>
            </a:r>
            <a:endParaRPr lang="th-TH" smtClean="0">
              <a:sym typeface="Symbol" pitchFamily="18" charset="2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2809875" cy="4419600"/>
          </a:xfrm>
        </p:spPr>
        <p:txBody>
          <a:bodyPr/>
          <a:lstStyle/>
          <a:p>
            <a:pPr eaLnBrk="1" hangingPunct="1"/>
            <a:r>
              <a:rPr lang="en-US" sz="2400" smtClean="0"/>
              <a:t>As the result, the phase of the signal can be changed in order of </a:t>
            </a:r>
            <a:r>
              <a:rPr lang="en-US" sz="2400" smtClean="0">
                <a:sym typeface="Symbol" pitchFamily="18" charset="2"/>
              </a:rPr>
              <a:t>/4 or 3/4 </a:t>
            </a:r>
          </a:p>
        </p:txBody>
      </p:sp>
      <p:pic>
        <p:nvPicPr>
          <p:cNvPr id="3789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419475" y="1360488"/>
            <a:ext cx="5254625" cy="49403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13AC4-EB78-4317-83D3-65910D09EB09}" type="slidenum">
              <a:rPr lang="en-US" smtClean="0"/>
              <a:pPr>
                <a:defRPr/>
              </a:pPr>
              <a:t>45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937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>
                <a:sym typeface="Symbol" pitchFamily="18" charset="2"/>
              </a:rPr>
              <a:t></a:t>
            </a:r>
            <a:r>
              <a:rPr lang="en-US" smtClean="0">
                <a:sym typeface="Symbol" pitchFamily="18" charset="2"/>
              </a:rPr>
              <a:t>/4-shifted QPSK</a:t>
            </a:r>
            <a:endParaRPr lang="th-TH" smtClean="0">
              <a:sym typeface="Symbol" pitchFamily="18" charset="2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Since the phase of the next will be varied in order of </a:t>
            </a:r>
            <a:r>
              <a:rPr lang="en-US" sz="2800" smtClean="0">
                <a:sym typeface="Symbol" pitchFamily="18" charset="2"/>
              </a:rPr>
              <a:t>/4 and 3/4, we can designed the differential </a:t>
            </a:r>
            <a:r>
              <a:rPr lang="th-TH" sz="2800" smtClean="0">
                <a:sym typeface="Symbol" pitchFamily="18" charset="2"/>
              </a:rPr>
              <a:t></a:t>
            </a:r>
            <a:r>
              <a:rPr lang="en-US" sz="2800" smtClean="0">
                <a:sym typeface="Symbol" pitchFamily="18" charset="2"/>
              </a:rPr>
              <a:t>/4-shifted QPSK as given below</a:t>
            </a:r>
            <a:endParaRPr lang="th-TH" sz="2800" smtClean="0">
              <a:sym typeface="Symbol" pitchFamily="18" charset="2"/>
            </a:endParaRPr>
          </a:p>
        </p:txBody>
      </p:sp>
      <p:graphicFrame>
        <p:nvGraphicFramePr>
          <p:cNvPr id="106535" name="Group 39"/>
          <p:cNvGraphicFramePr>
            <a:graphicFrameLocks noGrp="1"/>
          </p:cNvGraphicFramePr>
          <p:nvPr>
            <p:ph sz="half" idx="2"/>
          </p:nvPr>
        </p:nvGraphicFramePr>
        <p:xfrm>
          <a:off x="609600" y="3141663"/>
          <a:ext cx="7924800" cy="2865438"/>
        </p:xfrm>
        <a:graphic>
          <a:graphicData uri="http://schemas.openxmlformats.org/drawingml/2006/table">
            <a:tbl>
              <a:tblPr/>
              <a:tblGrid>
                <a:gridCol w="3962400"/>
                <a:gridCol w="3962400"/>
              </a:tblGrid>
              <a:tr h="792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Gray-Encoded Input Data</a:t>
                      </a:r>
                      <a:endPara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Phase Change in radians</a:t>
                      </a:r>
                      <a:endPara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00</a:t>
                      </a:r>
                      <a:endPara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+/4 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01</a:t>
                      </a:r>
                      <a:endPara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+3/4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11</a:t>
                      </a:r>
                      <a:endPara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-3/4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10</a:t>
                      </a:r>
                      <a:endPara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-/4 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0286E-E52A-4E0F-93D2-EEC326E789BF}" type="slidenum">
              <a:rPr lang="en-US" smtClean="0"/>
              <a:pPr>
                <a:defRPr/>
              </a:pPr>
              <a:t>46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901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>
                <a:sym typeface="Symbol" pitchFamily="18" charset="2"/>
              </a:rPr>
              <a:t></a:t>
            </a:r>
            <a:r>
              <a:rPr lang="en-US" smtClean="0">
                <a:sym typeface="Symbol" pitchFamily="18" charset="2"/>
              </a:rPr>
              <a:t>/4-shifted QPSK:00101001</a:t>
            </a:r>
            <a:endParaRPr lang="th-TH" smtClean="0">
              <a:sym typeface="Symbol" pitchFamily="18" charset="2"/>
            </a:endParaRPr>
          </a:p>
        </p:txBody>
      </p:sp>
      <p:graphicFrame>
        <p:nvGraphicFramePr>
          <p:cNvPr id="117813" name="Group 53"/>
          <p:cNvGraphicFramePr>
            <a:graphicFrameLocks noGrp="1"/>
          </p:cNvGraphicFramePr>
          <p:nvPr>
            <p:ph type="tbl" idx="1"/>
          </p:nvPr>
        </p:nvGraphicFramePr>
        <p:xfrm>
          <a:off x="609600" y="1600200"/>
          <a:ext cx="7924800" cy="4479986"/>
        </p:xfrm>
        <a:graphic>
          <a:graphicData uri="http://schemas.openxmlformats.org/drawingml/2006/table">
            <a:tbl>
              <a:tblPr/>
              <a:tblGrid>
                <a:gridCol w="1225550"/>
                <a:gridCol w="1441450"/>
                <a:gridCol w="1800225"/>
                <a:gridCol w="1366838"/>
                <a:gridCol w="2090737"/>
              </a:tblGrid>
              <a:tr h="94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Step 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Initial phase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Input Dibit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Phase change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Transmitted phase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/4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00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/4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/2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2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/2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10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-/4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/4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3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/4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10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-/4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0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4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0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01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3/4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3/4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04722-5D0A-4335-92C4-CC48B328C9B3}" type="slidenum">
              <a:rPr lang="en-US" smtClean="0"/>
              <a:pPr>
                <a:defRPr/>
              </a:pPr>
              <a:t>47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141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>
                <a:sym typeface="Symbol" pitchFamily="18" charset="2"/>
              </a:rPr>
              <a:t></a:t>
            </a:r>
            <a:r>
              <a:rPr lang="en-US" smtClean="0">
                <a:sym typeface="Symbol" pitchFamily="18" charset="2"/>
              </a:rPr>
              <a:t>/4-shifted QPSK</a:t>
            </a:r>
            <a:endParaRPr lang="th-TH" smtClean="0">
              <a:sym typeface="Symbol" pitchFamily="18" charset="2"/>
            </a:endParaRPr>
          </a:p>
        </p:txBody>
      </p:sp>
      <p:pic>
        <p:nvPicPr>
          <p:cNvPr id="40963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0825" y="1557338"/>
            <a:ext cx="8569325" cy="4835525"/>
          </a:xfrm>
          <a:noFill/>
        </p:spPr>
      </p:pic>
      <p:sp>
        <p:nvSpPr>
          <p:cNvPr id="40964" name="Line 9"/>
          <p:cNvSpPr>
            <a:spLocks noChangeShapeType="1"/>
          </p:cNvSpPr>
          <p:nvPr/>
        </p:nvSpPr>
        <p:spPr bwMode="auto">
          <a:xfrm>
            <a:off x="2843213" y="1557338"/>
            <a:ext cx="0" cy="47513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Line 10"/>
          <p:cNvSpPr>
            <a:spLocks noChangeShapeType="1"/>
          </p:cNvSpPr>
          <p:nvPr/>
        </p:nvSpPr>
        <p:spPr bwMode="auto">
          <a:xfrm>
            <a:off x="4284663" y="1341438"/>
            <a:ext cx="0" cy="525621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Line 11"/>
          <p:cNvSpPr>
            <a:spLocks noChangeShapeType="1"/>
          </p:cNvSpPr>
          <p:nvPr/>
        </p:nvSpPr>
        <p:spPr bwMode="auto">
          <a:xfrm>
            <a:off x="5795963" y="1268413"/>
            <a:ext cx="0" cy="525621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Text Box 12"/>
          <p:cNvSpPr txBox="1">
            <a:spLocks noChangeArrowheads="1"/>
          </p:cNvSpPr>
          <p:nvPr/>
        </p:nvSpPr>
        <p:spPr bwMode="auto">
          <a:xfrm>
            <a:off x="1908175" y="148431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2400"/>
              <a:t>01</a:t>
            </a:r>
            <a:endParaRPr lang="th-TH" sz="2400"/>
          </a:p>
        </p:txBody>
      </p:sp>
      <p:sp>
        <p:nvSpPr>
          <p:cNvPr id="40968" name="Text Box 13"/>
          <p:cNvSpPr txBox="1">
            <a:spLocks noChangeArrowheads="1"/>
          </p:cNvSpPr>
          <p:nvPr/>
        </p:nvSpPr>
        <p:spPr bwMode="auto">
          <a:xfrm>
            <a:off x="3348038" y="148431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2400"/>
              <a:t>10</a:t>
            </a:r>
            <a:endParaRPr lang="th-TH" sz="2400"/>
          </a:p>
        </p:txBody>
      </p:sp>
      <p:sp>
        <p:nvSpPr>
          <p:cNvPr id="40969" name="Text Box 14"/>
          <p:cNvSpPr txBox="1">
            <a:spLocks noChangeArrowheads="1"/>
          </p:cNvSpPr>
          <p:nvPr/>
        </p:nvSpPr>
        <p:spPr bwMode="auto">
          <a:xfrm>
            <a:off x="4932363" y="148431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2400"/>
              <a:t>10</a:t>
            </a:r>
            <a:endParaRPr lang="th-TH" sz="2400"/>
          </a:p>
        </p:txBody>
      </p:sp>
      <p:sp>
        <p:nvSpPr>
          <p:cNvPr id="40970" name="Text Box 15"/>
          <p:cNvSpPr txBox="1">
            <a:spLocks noChangeArrowheads="1"/>
          </p:cNvSpPr>
          <p:nvPr/>
        </p:nvSpPr>
        <p:spPr bwMode="auto">
          <a:xfrm>
            <a:off x="6300788" y="141287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2400"/>
              <a:t>01</a:t>
            </a:r>
            <a:endParaRPr lang="th-TH" sz="2400"/>
          </a:p>
        </p:txBody>
      </p:sp>
      <p:sp>
        <p:nvSpPr>
          <p:cNvPr id="40971" name="Line 16"/>
          <p:cNvSpPr>
            <a:spLocks noChangeShapeType="1"/>
          </p:cNvSpPr>
          <p:nvPr/>
        </p:nvSpPr>
        <p:spPr bwMode="auto">
          <a:xfrm>
            <a:off x="3563938" y="3068638"/>
            <a:ext cx="0" cy="17287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Line 17"/>
          <p:cNvSpPr>
            <a:spLocks noChangeShapeType="1"/>
          </p:cNvSpPr>
          <p:nvPr/>
        </p:nvSpPr>
        <p:spPr bwMode="auto">
          <a:xfrm>
            <a:off x="5076825" y="3213100"/>
            <a:ext cx="0" cy="172878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Line 18"/>
          <p:cNvSpPr>
            <a:spLocks noChangeShapeType="1"/>
          </p:cNvSpPr>
          <p:nvPr/>
        </p:nvSpPr>
        <p:spPr bwMode="auto">
          <a:xfrm>
            <a:off x="6516688" y="3213100"/>
            <a:ext cx="0" cy="172878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673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>
                <a:sym typeface="Symbol" pitchFamily="18" charset="2"/>
              </a:rPr>
              <a:t></a:t>
            </a:r>
            <a:r>
              <a:rPr lang="en-US" smtClean="0">
                <a:sym typeface="Symbol" pitchFamily="18" charset="2"/>
              </a:rPr>
              <a:t>/4-shifted QPSK</a:t>
            </a:r>
            <a:endParaRPr lang="th-TH" smtClean="0">
              <a:sym typeface="Symbol" pitchFamily="18" charset="2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Since we only measure the phase different between adjacent symbols, no phase information is necessary. Hence, non-coherent receiver can be used. </a:t>
            </a:r>
            <a:endParaRPr lang="th-TH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70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constellation for binary Phase shift keying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000" dirty="0" smtClean="0"/>
                  <a:t>In order to draw the constellation diagram we need to find the projection of each transmitted symbol  on the basis function</a:t>
                </a:r>
              </a:p>
              <a:p>
                <a:r>
                  <a:rPr lang="en-US" sz="3000" dirty="0" smtClean="0"/>
                  <a:t>The projection of the logic (1);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latin typeface="Cambria Math"/>
                      </a:rPr>
                      <m:t>(</m:t>
                    </m:r>
                    <m:r>
                      <a:rPr lang="en-US" sz="3000" b="0" i="1" smtClean="0">
                        <a:latin typeface="Cambria Math"/>
                      </a:rPr>
                      <m:t>𝑡</m:t>
                    </m:r>
                    <m:r>
                      <a:rPr lang="en-US" sz="3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 smtClean="0"/>
                  <a:t>;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sz="3000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30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30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nary>
                    <m:d>
                      <m:d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3000" b="0" i="1" smtClean="0">
                        <a:latin typeface="Cambria Math"/>
                      </a:rPr>
                      <m:t>𝑑𝑡</m:t>
                    </m:r>
                    <m:r>
                      <a:rPr lang="en-US" sz="3000" b="0" i="1" smtClean="0">
                        <a:latin typeface="Cambria Math"/>
                      </a:rPr>
                      <m:t>=+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rad>
                  </m:oMath>
                </a14:m>
                <a:endParaRPr lang="en-US" sz="3000" dirty="0" smtClean="0"/>
              </a:p>
              <a:p>
                <a:r>
                  <a:rPr lang="en-US" sz="3000" dirty="0" smtClean="0"/>
                  <a:t>The projection of the second symbol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000" i="1">
                        <a:latin typeface="Cambria Math"/>
                      </a:rPr>
                      <m:t>(</m:t>
                    </m:r>
                    <m:r>
                      <a:rPr lang="en-US" sz="3000" i="1">
                        <a:latin typeface="Cambria Math"/>
                      </a:rPr>
                      <m:t>𝑡</m:t>
                    </m:r>
                    <m:r>
                      <a:rPr lang="en-US" sz="3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 smtClean="0"/>
                  <a:t> on the basis function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2</m:t>
                        </m:r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000" i="1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3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3000" i="1">
                            <a:latin typeface="Cambria Math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0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nary>
                    <m:d>
                      <m:dPr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en-US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3000" i="1">
                        <a:latin typeface="Cambria Math"/>
                      </a:rPr>
                      <m:t>𝑑𝑡</m:t>
                    </m:r>
                    <m:r>
                      <a:rPr lang="en-US" sz="3000" i="1">
                        <a:latin typeface="Cambria Math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3000" i="1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0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rad>
                  </m:oMath>
                </a14:m>
                <a:endParaRPr lang="en-US" sz="3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Block diagram of the </a:t>
            </a:r>
            <a:r>
              <a:rPr lang="en-US" sz="3400" i="1" smtClean="0">
                <a:latin typeface="Symbol" pitchFamily="18" charset="2"/>
              </a:rPr>
              <a:t>p</a:t>
            </a:r>
            <a:r>
              <a:rPr lang="en-US" sz="3400" smtClean="0"/>
              <a:t>/4-shifted DQPSK detector.</a:t>
            </a:r>
            <a:endParaRPr lang="th-TH" sz="3400" smtClean="0"/>
          </a:p>
        </p:txBody>
      </p:sp>
      <p:pic>
        <p:nvPicPr>
          <p:cNvPr id="430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0825" y="2420938"/>
            <a:ext cx="8496300" cy="2278062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56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>
                <a:sym typeface="Symbol" pitchFamily="18" charset="2"/>
              </a:rPr>
              <a:t></a:t>
            </a:r>
            <a:r>
              <a:rPr lang="en-US" smtClean="0">
                <a:sym typeface="Symbol" pitchFamily="18" charset="2"/>
              </a:rPr>
              <a:t>/4-shifted QPSK</a:t>
            </a:r>
            <a:endParaRPr lang="th-TH" smtClean="0">
              <a:sym typeface="Symbol" pitchFamily="18" charset="2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241675" cy="4276725"/>
          </a:xfrm>
        </p:spPr>
        <p:txBody>
          <a:bodyPr/>
          <a:lstStyle/>
          <a:p>
            <a:pPr eaLnBrk="1" hangingPunct="1"/>
            <a:r>
              <a:rPr lang="en-US" sz="2400" smtClean="0"/>
              <a:t>Illustrating the possibility of phase angles wrapping around the positive real axis.</a:t>
            </a:r>
            <a:endParaRPr lang="th-TH" sz="2400" smtClean="0"/>
          </a:p>
        </p:txBody>
      </p:sp>
      <p:pic>
        <p:nvPicPr>
          <p:cNvPr id="440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211638" y="1484313"/>
            <a:ext cx="4464050" cy="4373562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0286E-E52A-4E0F-93D2-EEC326E789BF}" type="slidenum">
              <a:rPr lang="en-US" smtClean="0"/>
              <a:pPr>
                <a:defRPr/>
              </a:pPr>
              <a:t>51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5993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M-array PSK</a:t>
            </a:r>
            <a:endParaRPr lang="th-TH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 a moment, there are M possible symbol values being sent for M different phase values,</a:t>
            </a:r>
            <a:endParaRPr lang="th-TH" smtClean="0"/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506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54333403"/>
              </p:ext>
            </p:extLst>
          </p:nvPr>
        </p:nvGraphicFramePr>
        <p:xfrm>
          <a:off x="3635375" y="2708275"/>
          <a:ext cx="2016125" cy="419100"/>
        </p:xfrm>
        <a:graphic>
          <a:graphicData uri="http://schemas.openxmlformats.org/presentationml/2006/ole">
            <p:oleObj spid="_x0000_s10270" name="Equation" r:id="rId3" imgW="1091726" imgH="228501" progId="Equation.3">
              <p:embed/>
            </p:oleObj>
          </a:graphicData>
        </a:graphic>
      </p:graphicFrame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506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82867815"/>
              </p:ext>
            </p:extLst>
          </p:nvPr>
        </p:nvGraphicFramePr>
        <p:xfrm>
          <a:off x="1187450" y="3573463"/>
          <a:ext cx="6337300" cy="881062"/>
        </p:xfrm>
        <a:graphic>
          <a:graphicData uri="http://schemas.openxmlformats.org/presentationml/2006/ole">
            <p:oleObj spid="_x0000_s10271" name="Equation" r:id="rId4" imgW="3289300" imgH="4572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89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M-array PSK</a:t>
            </a:r>
            <a:endParaRPr lang="th-TH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4572000" cy="4419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Signal-space diagram for </a:t>
            </a:r>
            <a:r>
              <a:rPr lang="en-US" sz="2400" dirty="0" err="1" smtClean="0"/>
              <a:t>octa</a:t>
            </a:r>
            <a:r>
              <a:rPr lang="en-US" sz="2400" dirty="0" smtClean="0"/>
              <a:t> phase-shift keying (i.e., </a:t>
            </a:r>
            <a:r>
              <a:rPr lang="en-US" sz="2400" i="1" dirty="0" smtClean="0"/>
              <a:t>M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 pitchFamily="18" charset="2"/>
              </a:rPr>
              <a:t></a:t>
            </a:r>
            <a:r>
              <a:rPr lang="en-US" sz="2400" dirty="0" smtClean="0"/>
              <a:t> 8). The decision boundaries are shown as dashed lines.</a:t>
            </a:r>
          </a:p>
          <a:p>
            <a:pPr eaLnBrk="1" hangingPunct="1"/>
            <a:r>
              <a:rPr lang="en-US" sz="2400" dirty="0" smtClean="0"/>
              <a:t>Signal-space diagram illustrating the application of the union bound for </a:t>
            </a:r>
            <a:r>
              <a:rPr lang="en-US" sz="2400" dirty="0" err="1" smtClean="0"/>
              <a:t>octa</a:t>
            </a:r>
            <a:r>
              <a:rPr lang="en-US" sz="2400" dirty="0" smtClean="0"/>
              <a:t> phase shift keying.</a:t>
            </a:r>
            <a:endParaRPr lang="th-TH" sz="2400" dirty="0" smtClean="0"/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34000" y="1447800"/>
            <a:ext cx="2481455" cy="4735513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6085" name="Rectangle 7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13AC4-EB78-4317-83D3-65910D09EB09}" type="slidenum">
              <a:rPr lang="en-US" smtClean="0"/>
              <a:pPr>
                <a:defRPr/>
              </a:pPr>
              <a:t>53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2237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M-array PSK</a:t>
            </a:r>
            <a:endParaRPr lang="th-TH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Probability of errors</a:t>
            </a:r>
            <a:endParaRPr lang="th-TH" smtClean="0"/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09" name="Rectangle 9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71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00285059"/>
              </p:ext>
            </p:extLst>
          </p:nvPr>
        </p:nvGraphicFramePr>
        <p:xfrm>
          <a:off x="1979613" y="2565400"/>
          <a:ext cx="3938587" cy="538163"/>
        </p:xfrm>
        <a:graphic>
          <a:graphicData uri="http://schemas.openxmlformats.org/presentationml/2006/ole">
            <p:oleObj spid="_x0000_s11294" name="Equation" r:id="rId3" imgW="1879600" imgH="254000" progId="Equation.3">
              <p:embed/>
            </p:oleObj>
          </a:graphicData>
        </a:graphic>
      </p:graphicFrame>
      <p:sp>
        <p:nvSpPr>
          <p:cNvPr id="47111" name="AutoShape 10"/>
          <p:cNvSpPr>
            <a:spLocks noChangeArrowheads="1"/>
          </p:cNvSpPr>
          <p:nvPr/>
        </p:nvSpPr>
        <p:spPr bwMode="auto">
          <a:xfrm>
            <a:off x="3276600" y="3284538"/>
            <a:ext cx="1295400" cy="7921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71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83077421"/>
              </p:ext>
            </p:extLst>
          </p:nvPr>
        </p:nvGraphicFramePr>
        <p:xfrm>
          <a:off x="1652588" y="4221163"/>
          <a:ext cx="5048250" cy="1074737"/>
        </p:xfrm>
        <a:graphic>
          <a:graphicData uri="http://schemas.openxmlformats.org/presentationml/2006/ole">
            <p:oleObj spid="_x0000_s11295" name="Equation" r:id="rId4" imgW="2374900" imgH="5080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616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M-ary PSK</a:t>
            </a:r>
            <a:endParaRPr lang="th-TH" smtClean="0"/>
          </a:p>
        </p:txBody>
      </p:sp>
      <p:pic>
        <p:nvPicPr>
          <p:cNvPr id="4813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58888" y="1268413"/>
            <a:ext cx="6697662" cy="5354637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051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M-array PSK</a:t>
            </a:r>
            <a:endParaRPr lang="th-TH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Power Spectra (M-array)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M=2, we have</a:t>
            </a:r>
            <a:endParaRPr lang="th-TH" dirty="0" smtClean="0"/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915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65138922"/>
              </p:ext>
            </p:extLst>
          </p:nvPr>
        </p:nvGraphicFramePr>
        <p:xfrm>
          <a:off x="900113" y="2230438"/>
          <a:ext cx="6550025" cy="1343025"/>
        </p:xfrm>
        <a:graphic>
          <a:graphicData uri="http://schemas.openxmlformats.org/presentationml/2006/ole">
            <p:oleObj spid="_x0000_s12318" name="Equation" r:id="rId3" imgW="2692400" imgH="558800" progId="Equation.3">
              <p:embed/>
            </p:oleObj>
          </a:graphicData>
        </a:graphic>
      </p:graphicFrame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915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551031"/>
              </p:ext>
            </p:extLst>
          </p:nvPr>
        </p:nvGraphicFramePr>
        <p:xfrm>
          <a:off x="1619250" y="4797425"/>
          <a:ext cx="4681538" cy="717550"/>
        </p:xfrm>
        <a:graphic>
          <a:graphicData uri="http://schemas.openxmlformats.org/presentationml/2006/ole">
            <p:oleObj spid="_x0000_s12319" name="Equation" r:id="rId4" imgW="1803400" imgH="2794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33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M-array PSK</a:t>
            </a:r>
            <a:endParaRPr lang="th-TH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5402263" cy="1181100"/>
          </a:xfrm>
        </p:spPr>
        <p:txBody>
          <a:bodyPr/>
          <a:lstStyle/>
          <a:p>
            <a:pPr eaLnBrk="1" hangingPunct="1"/>
            <a:r>
              <a:rPr lang="en-US" sz="2400" smtClean="0"/>
              <a:t>Power spectra of </a:t>
            </a:r>
            <a:r>
              <a:rPr lang="en-US" sz="2400" i="1" smtClean="0"/>
              <a:t>M</a:t>
            </a:r>
            <a:r>
              <a:rPr lang="en-US" sz="2400" smtClean="0"/>
              <a:t>-ary PSK signals for M </a:t>
            </a:r>
            <a:r>
              <a:rPr lang="en-US" sz="2400" smtClean="0">
                <a:sym typeface="Symbol" pitchFamily="18" charset="2"/>
              </a:rPr>
              <a:t></a:t>
            </a:r>
            <a:r>
              <a:rPr lang="en-US" sz="2400" smtClean="0"/>
              <a:t> 2, 4, 8.</a:t>
            </a:r>
            <a:endParaRPr lang="th-TH" sz="2400" smtClean="0"/>
          </a:p>
        </p:txBody>
      </p:sp>
      <p:pic>
        <p:nvPicPr>
          <p:cNvPr id="501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66800" y="2493963"/>
            <a:ext cx="6526184" cy="36703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7467600" y="5486400"/>
            <a:ext cx="566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T</a:t>
            </a:r>
            <a:r>
              <a:rPr lang="en-US" sz="2400" i="1" baseline="-25000" dirty="0" err="1">
                <a:solidFill>
                  <a:schemeClr val="tx2">
                    <a:lumMod val="10000"/>
                  </a:schemeClr>
                </a:solidFill>
              </a:rPr>
              <a:t>b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f</a:t>
            </a:r>
            <a:endParaRPr lang="th-TH" sz="2400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13AC4-EB78-4317-83D3-65910D09EB09}" type="slidenum">
              <a:rPr lang="en-US" smtClean="0"/>
              <a:pPr>
                <a:defRPr/>
              </a:pPr>
              <a:t>57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80490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M-array PSK</a:t>
            </a:r>
            <a:endParaRPr lang="th-TH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Bandwidth efficiency:</a:t>
            </a:r>
          </a:p>
          <a:p>
            <a:pPr lvl="1" eaLnBrk="1" hangingPunct="1"/>
            <a:r>
              <a:rPr lang="en-US" sz="2400" smtClean="0"/>
              <a:t>We only consider the bandwidth of the main lobe (or null-to-null bandwidth) </a:t>
            </a:r>
            <a:endParaRPr lang="th-TH" sz="2400" smtClean="0"/>
          </a:p>
          <a:p>
            <a:pPr lvl="1" eaLnBrk="1" hangingPunct="1"/>
            <a:endParaRPr lang="th-TH" sz="2400" smtClean="0"/>
          </a:p>
          <a:p>
            <a:pPr lvl="1" eaLnBrk="1" hangingPunct="1"/>
            <a:endParaRPr lang="th-TH" sz="2400" smtClean="0"/>
          </a:p>
          <a:p>
            <a:pPr lvl="1" eaLnBrk="1" hangingPunct="1"/>
            <a:endParaRPr lang="th-TH" sz="2400" smtClean="0"/>
          </a:p>
          <a:p>
            <a:pPr lvl="1" eaLnBrk="1" hangingPunct="1"/>
            <a:r>
              <a:rPr lang="en-US" sz="2400" smtClean="0"/>
              <a:t>Bandwidth efficiency of M-ary PSK is given by</a:t>
            </a:r>
            <a:endParaRPr lang="th-TH" sz="2400" smtClean="0"/>
          </a:p>
        </p:txBody>
      </p:sp>
      <p:sp>
        <p:nvSpPr>
          <p:cNvPr id="51204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05" name="Rectangle 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0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33576350"/>
              </p:ext>
            </p:extLst>
          </p:nvPr>
        </p:nvGraphicFramePr>
        <p:xfrm>
          <a:off x="1835150" y="2997200"/>
          <a:ext cx="3838575" cy="889000"/>
        </p:xfrm>
        <a:graphic>
          <a:graphicData uri="http://schemas.openxmlformats.org/presentationml/2006/ole">
            <p:oleObj spid="_x0000_s13342" name="Equation" r:id="rId3" imgW="1905000" imgH="444500" progId="Equation.3">
              <p:embed/>
            </p:oleObj>
          </a:graphicData>
        </a:graphic>
      </p:graphicFrame>
      <p:sp>
        <p:nvSpPr>
          <p:cNvPr id="51207" name="Rectangle 1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0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23049429"/>
              </p:ext>
            </p:extLst>
          </p:nvPr>
        </p:nvGraphicFramePr>
        <p:xfrm>
          <a:off x="1763713" y="4868863"/>
          <a:ext cx="4519612" cy="885825"/>
        </p:xfrm>
        <a:graphic>
          <a:graphicData uri="http://schemas.openxmlformats.org/presentationml/2006/ole">
            <p:oleObj spid="_x0000_s13343" name="Equation" r:id="rId4" imgW="2286000" imgH="4445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867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M-ary QAM</a:t>
            </a:r>
            <a:endParaRPr lang="th-TH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100" dirty="0" smtClean="0"/>
              <a:t>QAM = Quadrature Amplitude Modulation</a:t>
            </a:r>
          </a:p>
          <a:p>
            <a:pPr eaLnBrk="1" hangingPunct="1"/>
            <a:r>
              <a:rPr lang="en-US" sz="3100" dirty="0" smtClean="0"/>
              <a:t>Both Amplitude and phase of carrier change according to the transmitted symbol, </a:t>
            </a:r>
            <a:r>
              <a:rPr lang="en-US" sz="3100" i="1" dirty="0" smtClean="0"/>
              <a:t>m</a:t>
            </a:r>
            <a:r>
              <a:rPr lang="en-US" sz="3100" i="1" baseline="-25000" dirty="0" smtClean="0"/>
              <a:t>i</a:t>
            </a:r>
            <a:r>
              <a:rPr lang="en-US" sz="3100" dirty="0" smtClean="0"/>
              <a:t> </a:t>
            </a:r>
            <a:endParaRPr lang="th-TH" sz="3100" dirty="0" smtClean="0"/>
          </a:p>
          <a:p>
            <a:pPr eaLnBrk="1" hangingPunct="1"/>
            <a:endParaRPr lang="th-TH" sz="3100" dirty="0" smtClean="0"/>
          </a:p>
          <a:p>
            <a:pPr eaLnBrk="1" hangingPunct="1"/>
            <a:endParaRPr lang="th-TH" sz="31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3100" dirty="0" smtClean="0"/>
              <a:t>	where </a:t>
            </a:r>
            <a:r>
              <a:rPr lang="en-US" sz="3100" i="1" dirty="0" err="1" smtClean="0"/>
              <a:t>a</a:t>
            </a:r>
            <a:r>
              <a:rPr lang="en-US" sz="3100" i="1" baseline="-25000" dirty="0" err="1" smtClean="0"/>
              <a:t>i</a:t>
            </a:r>
            <a:r>
              <a:rPr lang="en-US" sz="3100" dirty="0" smtClean="0"/>
              <a:t> and </a:t>
            </a:r>
            <a:r>
              <a:rPr lang="en-US" sz="3100" i="1" dirty="0" smtClean="0"/>
              <a:t>b</a:t>
            </a:r>
            <a:r>
              <a:rPr lang="en-US" sz="3100" i="1" baseline="-25000" dirty="0" smtClean="0"/>
              <a:t>i</a:t>
            </a:r>
            <a:r>
              <a:rPr lang="en-US" sz="3100" i="1" dirty="0" smtClean="0"/>
              <a:t> </a:t>
            </a:r>
            <a:r>
              <a:rPr lang="en-US" sz="3100" dirty="0" smtClean="0"/>
              <a:t>are integers, E0 is the energy of the signal with the lowest amplitude</a:t>
            </a:r>
            <a:endParaRPr lang="th-TH" sz="3100" dirty="0" smtClean="0"/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22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26593319"/>
              </p:ext>
            </p:extLst>
          </p:nvPr>
        </p:nvGraphicFramePr>
        <p:xfrm>
          <a:off x="954881" y="3352800"/>
          <a:ext cx="7234238" cy="885825"/>
        </p:xfrm>
        <a:graphic>
          <a:graphicData uri="http://schemas.openxmlformats.org/presentationml/2006/ole">
            <p:oleObj spid="_x0000_s14352" name="Equation" r:id="rId3" imgW="3657600" imgH="4445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4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constellation for binary Phase shift keying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plot the transmitted symbols for BPSK we may got the following constellation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124200"/>
            <a:ext cx="6324600" cy="298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M-ary QAM</a:t>
            </a:r>
            <a:endParaRPr lang="th-TH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7924800" cy="4419600"/>
          </a:xfrm>
        </p:spPr>
        <p:txBody>
          <a:bodyPr/>
          <a:lstStyle/>
          <a:p>
            <a:pPr eaLnBrk="1" hangingPunct="1"/>
            <a:r>
              <a:rPr lang="en-US" dirty="0" smtClean="0"/>
              <a:t>Again, we have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as the basis functions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There are two QAM constellations, square constellation and rectangular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th-TH" dirty="0" smtClean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609600" y="1600200"/>
            <a:ext cx="727551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</a:pPr>
            <a:endParaRPr lang="en-US" sz="2600"/>
          </a:p>
        </p:txBody>
      </p:sp>
      <p:graphicFrame>
        <p:nvGraphicFramePr>
          <p:cNvPr id="532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57639725"/>
              </p:ext>
            </p:extLst>
          </p:nvPr>
        </p:nvGraphicFramePr>
        <p:xfrm>
          <a:off x="1674813" y="2133600"/>
          <a:ext cx="3830637" cy="887413"/>
        </p:xfrm>
        <a:graphic>
          <a:graphicData uri="http://schemas.openxmlformats.org/presentationml/2006/ole">
            <p:oleObj spid="_x0000_s15390" name="Equation" r:id="rId3" imgW="1917360" imgH="444240" progId="Equation.3">
              <p:embed/>
            </p:oleObj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47351289"/>
              </p:ext>
            </p:extLst>
          </p:nvPr>
        </p:nvGraphicFramePr>
        <p:xfrm>
          <a:off x="1562100" y="3048000"/>
          <a:ext cx="3829050" cy="887413"/>
        </p:xfrm>
        <a:graphic>
          <a:graphicData uri="http://schemas.openxmlformats.org/presentationml/2006/ole">
            <p:oleObj spid="_x0000_s15391" name="Equation" r:id="rId4" imgW="1917360" imgH="44424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79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M-ary QAM</a:t>
            </a:r>
            <a:endParaRPr lang="th-TH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QAM square Constellation</a:t>
            </a:r>
          </a:p>
          <a:p>
            <a:pPr lvl="1" eaLnBrk="1" hangingPunct="1"/>
            <a:r>
              <a:rPr lang="en-US" dirty="0" smtClean="0"/>
              <a:t>Having even number of bits per symbol, denoted by 2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M=</a:t>
            </a:r>
            <a:r>
              <a:rPr lang="en-US" i="1" dirty="0" smtClean="0"/>
              <a:t>L</a:t>
            </a:r>
            <a:r>
              <a:rPr lang="en-US" dirty="0" smtClean="0"/>
              <a:t> x </a:t>
            </a:r>
            <a:r>
              <a:rPr lang="en-US" i="1" dirty="0" smtClean="0"/>
              <a:t>L</a:t>
            </a:r>
            <a:r>
              <a:rPr lang="en-US" dirty="0" smtClean="0"/>
              <a:t> possible values</a:t>
            </a:r>
          </a:p>
          <a:p>
            <a:pPr lvl="1" eaLnBrk="1" hangingPunct="1"/>
            <a:r>
              <a:rPr lang="en-US" dirty="0" smtClean="0"/>
              <a:t>Denoting   </a:t>
            </a:r>
            <a:endParaRPr lang="th-TH" i="1" dirty="0" smtClean="0"/>
          </a:p>
        </p:txBody>
      </p:sp>
      <p:sp>
        <p:nvSpPr>
          <p:cNvPr id="5427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427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02645602"/>
              </p:ext>
            </p:extLst>
          </p:nvPr>
        </p:nvGraphicFramePr>
        <p:xfrm>
          <a:off x="3059113" y="3644900"/>
          <a:ext cx="1095375" cy="407988"/>
        </p:xfrm>
        <a:graphic>
          <a:graphicData uri="http://schemas.openxmlformats.org/presentationml/2006/ole">
            <p:oleObj spid="_x0000_s16400" name="Equation" r:id="rId3" imgW="571252" imgH="215806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293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16-QAM</a:t>
            </a:r>
            <a:endParaRPr lang="th-TH" smtClean="0"/>
          </a:p>
        </p:txBody>
      </p:sp>
      <p:graphicFrame>
        <p:nvGraphicFramePr>
          <p:cNvPr id="55299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66136837"/>
              </p:ext>
            </p:extLst>
          </p:nvPr>
        </p:nvGraphicFramePr>
        <p:xfrm>
          <a:off x="1403350" y="2492375"/>
          <a:ext cx="6096000" cy="2012950"/>
        </p:xfrm>
        <a:graphic>
          <a:graphicData uri="http://schemas.openxmlformats.org/presentationml/2006/ole">
            <p:oleObj spid="_x0000_s17424" name="Equation" r:id="rId3" imgW="2768600" imgH="9144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749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908050"/>
            <a:ext cx="9144000" cy="4435475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6323" name="Text Box 6"/>
          <p:cNvSpPr txBox="1">
            <a:spLocks noChangeArrowheads="1"/>
          </p:cNvSpPr>
          <p:nvPr/>
        </p:nvSpPr>
        <p:spPr bwMode="auto">
          <a:xfrm>
            <a:off x="1547813" y="5949950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16-QAM</a:t>
            </a:r>
            <a:endParaRPr lang="th-TH"/>
          </a:p>
        </p:txBody>
      </p:sp>
      <p:sp>
        <p:nvSpPr>
          <p:cNvPr id="56324" name="Text Box 7"/>
          <p:cNvSpPr txBox="1">
            <a:spLocks noChangeArrowheads="1"/>
          </p:cNvSpPr>
          <p:nvPr/>
        </p:nvSpPr>
        <p:spPr bwMode="auto">
          <a:xfrm>
            <a:off x="6084888" y="5445125"/>
            <a:ext cx="153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dirty="0"/>
              <a:t>L-</a:t>
            </a:r>
            <a:r>
              <a:rPr lang="en-US" dirty="0" err="1"/>
              <a:t>ary</a:t>
            </a:r>
            <a:r>
              <a:rPr lang="en-US" dirty="0"/>
              <a:t>, 4-PAM</a:t>
            </a:r>
            <a:endParaRPr lang="th-TH" dirty="0"/>
          </a:p>
        </p:txBody>
      </p:sp>
      <p:sp>
        <p:nvSpPr>
          <p:cNvPr id="56325" name="Line 8"/>
          <p:cNvSpPr>
            <a:spLocks noChangeShapeType="1"/>
          </p:cNvSpPr>
          <p:nvPr/>
        </p:nvSpPr>
        <p:spPr bwMode="auto">
          <a:xfrm flipV="1">
            <a:off x="6877050" y="3933825"/>
            <a:ext cx="215900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6" name="Line 9"/>
          <p:cNvSpPr>
            <a:spLocks noChangeShapeType="1"/>
          </p:cNvSpPr>
          <p:nvPr/>
        </p:nvSpPr>
        <p:spPr bwMode="auto">
          <a:xfrm flipV="1">
            <a:off x="2268538" y="5229225"/>
            <a:ext cx="142875" cy="647700"/>
          </a:xfrm>
          <a:prstGeom prst="line">
            <a:avLst/>
          </a:prstGeom>
          <a:noFill/>
          <a:ln w="9525">
            <a:solidFill>
              <a:schemeClr val="tx2">
                <a:lumMod val="1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02280-0547-4E0D-9B5A-64F571740510}" type="slidenum">
              <a:rPr lang="en-US" smtClean="0"/>
              <a:pPr>
                <a:defRPr/>
              </a:pPr>
              <a:t>63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0759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16-QAM</a:t>
            </a:r>
            <a:endParaRPr lang="th-TH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Calculation of Probability of errors</a:t>
            </a:r>
          </a:p>
          <a:p>
            <a:pPr lvl="1" eaLnBrk="1" hangingPunct="1"/>
            <a:r>
              <a:rPr lang="en-US" smtClean="0"/>
              <a:t>Since both basis functions are orthogonal, we can treat the 16-QAM as combination of two 4-ary PAM systems.</a:t>
            </a:r>
          </a:p>
          <a:p>
            <a:pPr lvl="1" eaLnBrk="1" hangingPunct="1"/>
            <a:r>
              <a:rPr lang="en-US" smtClean="0"/>
              <a:t>For each system, the probability of error is given by  </a:t>
            </a:r>
            <a:endParaRPr lang="th-TH" smtClean="0"/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734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46460540"/>
              </p:ext>
            </p:extLst>
          </p:nvPr>
        </p:nvGraphicFramePr>
        <p:xfrm>
          <a:off x="1908175" y="4572000"/>
          <a:ext cx="5327650" cy="901700"/>
        </p:xfrm>
        <a:graphic>
          <a:graphicData uri="http://schemas.openxmlformats.org/presentationml/2006/ole">
            <p:oleObj spid="_x0000_s18448" name="Equation" r:id="rId3" imgW="3149600" imgH="5334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708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16-QAM</a:t>
            </a:r>
            <a:endParaRPr lang="th-TH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A symbol will be received correctly if data transmitted on both 4-ary PAM systems are received correctly.</a:t>
            </a:r>
            <a:r>
              <a:rPr lang="th-TH" smtClean="0"/>
              <a:t> </a:t>
            </a:r>
            <a:r>
              <a:rPr lang="en-US" smtClean="0"/>
              <a:t>Hence, we have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Probability of symbol error is given by</a:t>
            </a:r>
            <a:endParaRPr lang="th-TH" smtClean="0"/>
          </a:p>
        </p:txBody>
      </p:sp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837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63843791"/>
              </p:ext>
            </p:extLst>
          </p:nvPr>
        </p:nvGraphicFramePr>
        <p:xfrm>
          <a:off x="2843213" y="3068638"/>
          <a:ext cx="2846387" cy="557212"/>
        </p:xfrm>
        <a:graphic>
          <a:graphicData uri="http://schemas.openxmlformats.org/presentationml/2006/ole">
            <p:oleObj spid="_x0000_s19486" name="Equation" r:id="rId3" imgW="1409700" imgH="279400" progId="Equation.3">
              <p:embed/>
            </p:oleObj>
          </a:graphicData>
        </a:graphic>
      </p:graphicFrame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837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12571579"/>
              </p:ext>
            </p:extLst>
          </p:nvPr>
        </p:nvGraphicFramePr>
        <p:xfrm>
          <a:off x="2133600" y="4648200"/>
          <a:ext cx="5221288" cy="1112838"/>
        </p:xfrm>
        <a:graphic>
          <a:graphicData uri="http://schemas.openxmlformats.org/presentationml/2006/ole">
            <p:oleObj spid="_x0000_s19487" name="Equation" r:id="rId4" imgW="2641600" imgH="5588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49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16-QAM</a:t>
            </a:r>
            <a:endParaRPr lang="th-TH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Hence, we have</a:t>
            </a:r>
            <a:endParaRPr lang="th-TH" smtClean="0"/>
          </a:p>
          <a:p>
            <a:pPr lvl="1" eaLnBrk="1" hangingPunct="1"/>
            <a:endParaRPr lang="th-TH" smtClean="0"/>
          </a:p>
          <a:p>
            <a:pPr lvl="1" eaLnBrk="1" hangingPunct="1"/>
            <a:endParaRPr lang="th-TH" smtClean="0"/>
          </a:p>
          <a:p>
            <a:pPr lvl="1" eaLnBrk="1" hangingPunct="1"/>
            <a:r>
              <a:rPr lang="en-US" smtClean="0"/>
              <a:t>But because average energy is given by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We have</a:t>
            </a:r>
            <a:endParaRPr lang="th-TH" smtClean="0"/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939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01101250"/>
              </p:ext>
            </p:extLst>
          </p:nvPr>
        </p:nvGraphicFramePr>
        <p:xfrm>
          <a:off x="1835150" y="2133600"/>
          <a:ext cx="4706938" cy="1017588"/>
        </p:xfrm>
        <a:graphic>
          <a:graphicData uri="http://schemas.openxmlformats.org/presentationml/2006/ole">
            <p:oleObj spid="_x0000_s20524" name="Equation" r:id="rId3" imgW="2336800" imgH="508000" progId="Equation.3">
              <p:embed/>
            </p:oleObj>
          </a:graphicData>
        </a:graphic>
      </p:graphicFrame>
      <p:sp>
        <p:nvSpPr>
          <p:cNvPr id="59398" name="Rectangle 7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399" name="Rectangle 9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94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3300537"/>
              </p:ext>
            </p:extLst>
          </p:nvPr>
        </p:nvGraphicFramePr>
        <p:xfrm>
          <a:off x="2124075" y="3716338"/>
          <a:ext cx="5143500" cy="960437"/>
        </p:xfrm>
        <a:graphic>
          <a:graphicData uri="http://schemas.openxmlformats.org/presentationml/2006/ole">
            <p:oleObj spid="_x0000_s20525" name="Equation" r:id="rId4" imgW="2603500" imgH="482600" progId="Equation.3">
              <p:embed/>
            </p:oleObj>
          </a:graphicData>
        </a:graphic>
      </p:graphicFrame>
      <p:sp>
        <p:nvSpPr>
          <p:cNvPr id="59401" name="Rectangle 11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94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69630876"/>
              </p:ext>
            </p:extLst>
          </p:nvPr>
        </p:nvGraphicFramePr>
        <p:xfrm>
          <a:off x="1692275" y="5157788"/>
          <a:ext cx="5765800" cy="1019175"/>
        </p:xfrm>
        <a:graphic>
          <a:graphicData uri="http://schemas.openxmlformats.org/presentationml/2006/ole">
            <p:oleObj spid="_x0000_s20526" name="Equation" r:id="rId5" imgW="2857500" imgH="5080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800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Coherent FSK</a:t>
            </a:r>
            <a:endParaRPr lang="th-TH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FSK = frequency shift keying</a:t>
            </a:r>
          </a:p>
          <a:p>
            <a:pPr eaLnBrk="1" hangingPunct="1"/>
            <a:r>
              <a:rPr lang="en-US" smtClean="0"/>
              <a:t>Coherent = receiver have information on where the zero phase of carrier. </a:t>
            </a:r>
          </a:p>
          <a:p>
            <a:pPr eaLnBrk="1" hangingPunct="1"/>
            <a:r>
              <a:rPr lang="en-US" smtClean="0"/>
              <a:t>We can treat it as non-linear modulation since information is put into the frequency.  </a:t>
            </a:r>
            <a:endParaRPr lang="th-TH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542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Binary FSK</a:t>
            </a:r>
            <a:endParaRPr lang="th-TH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Transmitted signals are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where</a:t>
            </a:r>
            <a:endParaRPr lang="th-TH" smtClean="0"/>
          </a:p>
        </p:txBody>
      </p:sp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0" y="3062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45" name="Object 4"/>
          <p:cNvGraphicFramePr>
            <a:graphicFrameLocks noChangeAspect="1"/>
          </p:cNvGraphicFramePr>
          <p:nvPr/>
        </p:nvGraphicFramePr>
        <p:xfrm>
          <a:off x="1979613" y="2349500"/>
          <a:ext cx="4803775" cy="1468438"/>
        </p:xfrm>
        <a:graphic>
          <a:graphicData uri="http://schemas.openxmlformats.org/presentationml/2006/ole">
            <p:oleObj spid="_x0000_s21534" name="Equation" r:id="rId3" imgW="2400300" imgH="736600" progId="Equation.3">
              <p:embed/>
            </p:oleObj>
          </a:graphicData>
        </a:graphic>
      </p:graphicFrame>
      <p:sp>
        <p:nvSpPr>
          <p:cNvPr id="61446" name="Rectangle 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47" name="Rectangle 9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48" name="Object 8"/>
          <p:cNvGraphicFramePr>
            <a:graphicFrameLocks noChangeAspect="1"/>
          </p:cNvGraphicFramePr>
          <p:nvPr/>
        </p:nvGraphicFramePr>
        <p:xfrm>
          <a:off x="2339975" y="4724400"/>
          <a:ext cx="2544763" cy="885825"/>
        </p:xfrm>
        <a:graphic>
          <a:graphicData uri="http://schemas.openxmlformats.org/presentationml/2006/ole">
            <p:oleObj spid="_x0000_s21535" name="Equation" r:id="rId4" imgW="1282700" imgH="4445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961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Binary FSK</a:t>
            </a:r>
            <a:endParaRPr lang="th-TH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</a:t>
            </a:r>
            <a:r>
              <a:rPr lang="en-US" baseline="-25000" smtClean="0"/>
              <a:t>1</a:t>
            </a:r>
            <a:r>
              <a:rPr lang="en-US" smtClean="0"/>
              <a:t>(t) represented symbol “1”.</a:t>
            </a:r>
          </a:p>
          <a:p>
            <a:pPr eaLnBrk="1" hangingPunct="1"/>
            <a:r>
              <a:rPr lang="en-US" smtClean="0"/>
              <a:t>S</a:t>
            </a:r>
            <a:r>
              <a:rPr lang="en-US" baseline="-25000" smtClean="0"/>
              <a:t>2</a:t>
            </a:r>
            <a:r>
              <a:rPr lang="en-US" smtClean="0"/>
              <a:t>(t) represented symbol “0”.</a:t>
            </a:r>
            <a:endParaRPr lang="th-TH" smtClean="0"/>
          </a:p>
          <a:p>
            <a:pPr eaLnBrk="1" hangingPunct="1"/>
            <a:r>
              <a:rPr lang="en-US" smtClean="0"/>
              <a:t>This FSK is also known as Sunde’s FSK.</a:t>
            </a:r>
          </a:p>
          <a:p>
            <a:pPr eaLnBrk="1" hangingPunct="1"/>
            <a:r>
              <a:rPr lang="en-US" smtClean="0"/>
              <a:t>It is continuous phase frequency-shift keying (CPFSK).</a:t>
            </a:r>
          </a:p>
          <a:p>
            <a:pPr eaLnBrk="1" hangingPunct="1"/>
            <a:endParaRPr lang="th-TH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422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probability of BPSK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In order to compute the error probability of BPSK we partition the constellation diagram of the BPSK (see slide 6) into two regions</a:t>
            </a:r>
          </a:p>
          <a:p>
            <a:r>
              <a:rPr lang="en-US" sz="3000" dirty="0" smtClean="0"/>
              <a:t>If the received symbol falls in region </a:t>
            </a:r>
            <a:r>
              <a:rPr lang="en-US" sz="3000" i="1" dirty="0" smtClean="0"/>
              <a:t>Z</a:t>
            </a:r>
            <a:r>
              <a:rPr lang="en-US" sz="3000" i="1" baseline="-25000" dirty="0" smtClean="0"/>
              <a:t>1</a:t>
            </a:r>
            <a:r>
              <a:rPr lang="en-US" sz="3000" dirty="0" smtClean="0"/>
              <a:t>, the receiver decides in favor of symbol </a:t>
            </a:r>
            <a:r>
              <a:rPr lang="en-US" sz="3000" i="1" dirty="0" smtClean="0"/>
              <a:t>S</a:t>
            </a:r>
            <a:r>
              <a:rPr lang="en-US" sz="3000" i="1" baseline="-25000" dirty="0" smtClean="0"/>
              <a:t>1</a:t>
            </a:r>
            <a:r>
              <a:rPr lang="en-US" sz="3000" i="1" dirty="0" smtClean="0"/>
              <a:t> ( logic 1) was received</a:t>
            </a:r>
          </a:p>
          <a:p>
            <a:r>
              <a:rPr lang="en-US" sz="3000" dirty="0" smtClean="0"/>
              <a:t>If the received symbol falls in region </a:t>
            </a:r>
            <a:r>
              <a:rPr lang="en-US" sz="3000" i="1" dirty="0" smtClean="0"/>
              <a:t>Z</a:t>
            </a:r>
            <a:r>
              <a:rPr lang="en-US" sz="3000" i="1" baseline="-25000" dirty="0" smtClean="0"/>
              <a:t>2</a:t>
            </a:r>
            <a:r>
              <a:rPr lang="en-US" sz="3000" dirty="0" smtClean="0"/>
              <a:t>, the receiver decides in favor of symbol </a:t>
            </a:r>
            <a:r>
              <a:rPr lang="en-US" sz="3000" i="1" dirty="0" smtClean="0"/>
              <a:t>S</a:t>
            </a:r>
            <a:r>
              <a:rPr lang="en-US" sz="3000" i="1" baseline="-25000" dirty="0" smtClean="0"/>
              <a:t>2</a:t>
            </a:r>
            <a:r>
              <a:rPr lang="en-US" sz="3000" i="1" dirty="0" smtClean="0"/>
              <a:t> (logic 0) was received</a:t>
            </a:r>
            <a:endParaRPr lang="en-US" sz="3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Binary FSK</a:t>
            </a:r>
            <a:endParaRPr lang="th-TH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two basis functions written as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As a result, the signal vectors are </a:t>
            </a:r>
            <a:endParaRPr lang="th-TH" smtClean="0"/>
          </a:p>
        </p:txBody>
      </p:sp>
      <p:sp>
        <p:nvSpPr>
          <p:cNvPr id="63492" name="Rectangle 5"/>
          <p:cNvSpPr>
            <a:spLocks noChangeArrowheads="1"/>
          </p:cNvSpPr>
          <p:nvPr/>
        </p:nvSpPr>
        <p:spPr bwMode="auto">
          <a:xfrm>
            <a:off x="0" y="3062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3493" name="Object 4"/>
          <p:cNvGraphicFramePr>
            <a:graphicFrameLocks noChangeAspect="1"/>
          </p:cNvGraphicFramePr>
          <p:nvPr/>
        </p:nvGraphicFramePr>
        <p:xfrm>
          <a:off x="2339975" y="2205038"/>
          <a:ext cx="4652963" cy="1468437"/>
        </p:xfrm>
        <a:graphic>
          <a:graphicData uri="http://schemas.openxmlformats.org/presentationml/2006/ole">
            <p:oleObj spid="_x0000_s22558" name="Equation" r:id="rId3" imgW="2324100" imgH="736600" progId="Equation.3">
              <p:embed/>
            </p:oleObj>
          </a:graphicData>
        </a:graphic>
      </p:graphicFrame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3495" name="Object 6"/>
          <p:cNvGraphicFramePr>
            <a:graphicFrameLocks noChangeAspect="1"/>
          </p:cNvGraphicFramePr>
          <p:nvPr/>
        </p:nvGraphicFramePr>
        <p:xfrm>
          <a:off x="2484438" y="4941888"/>
          <a:ext cx="3843337" cy="1017587"/>
        </p:xfrm>
        <a:graphic>
          <a:graphicData uri="http://schemas.openxmlformats.org/presentationml/2006/ole">
            <p:oleObj spid="_x0000_s22559" name="Equation" r:id="rId4" imgW="1905000" imgH="5080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119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8642350" cy="6386512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02280-0547-4E0D-9B5A-64F571740510}" type="slidenum">
              <a:rPr lang="en-US" smtClean="0"/>
              <a:pPr>
                <a:defRPr/>
              </a:pPr>
              <a:t>71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7610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BFSK</a:t>
            </a:r>
            <a:endParaRPr lang="th-TH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From the figure, we have </a:t>
            </a:r>
          </a:p>
          <a:p>
            <a:pPr eaLnBrk="1" hangingPunct="1"/>
            <a:r>
              <a:rPr lang="en-US" smtClean="0"/>
              <a:t>In case of Pr(0)=Pr(1), the probability of error is given by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We observe that at a given value of P</a:t>
            </a:r>
            <a:r>
              <a:rPr lang="en-US" baseline="-25000" smtClean="0"/>
              <a:t>e</a:t>
            </a:r>
            <a:r>
              <a:rPr lang="en-US" smtClean="0"/>
              <a:t>, the BFSK system requires twice as much power as the BPSK system.   </a:t>
            </a:r>
            <a:endParaRPr lang="th-TH" smtClean="0"/>
          </a:p>
        </p:txBody>
      </p:sp>
      <p:sp>
        <p:nvSpPr>
          <p:cNvPr id="65540" name="Rectangle 5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5541" name="Object 4"/>
          <p:cNvGraphicFramePr>
            <a:graphicFrameLocks noChangeAspect="1"/>
          </p:cNvGraphicFramePr>
          <p:nvPr/>
        </p:nvGraphicFramePr>
        <p:xfrm>
          <a:off x="5724525" y="1597025"/>
          <a:ext cx="1630363" cy="536575"/>
        </p:xfrm>
        <a:graphic>
          <a:graphicData uri="http://schemas.openxmlformats.org/presentationml/2006/ole">
            <p:oleObj spid="_x0000_s23582" name="Equation" r:id="rId3" imgW="812447" imgH="266584" progId="Equation.3">
              <p:embed/>
            </p:oleObj>
          </a:graphicData>
        </a:graphic>
      </p:graphicFrame>
      <p:sp>
        <p:nvSpPr>
          <p:cNvPr id="65542" name="Rectangle 7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5543" name="Object 6"/>
          <p:cNvGraphicFramePr>
            <a:graphicFrameLocks noChangeAspect="1"/>
          </p:cNvGraphicFramePr>
          <p:nvPr/>
        </p:nvGraphicFramePr>
        <p:xfrm>
          <a:off x="2843213" y="3357563"/>
          <a:ext cx="2613025" cy="1019175"/>
        </p:xfrm>
        <a:graphic>
          <a:graphicData uri="http://schemas.openxmlformats.org/presentationml/2006/ole">
            <p:oleObj spid="_x0000_s23583" name="Equation" r:id="rId4" imgW="1295400" imgH="5080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62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6"/>
          <p:cNvSpPr txBox="1">
            <a:spLocks noChangeArrowheads="1"/>
          </p:cNvSpPr>
          <p:nvPr/>
        </p:nvSpPr>
        <p:spPr bwMode="auto">
          <a:xfrm>
            <a:off x="2916238" y="1341438"/>
            <a:ext cx="27130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2800"/>
              <a:t>TRANSMITTER</a:t>
            </a:r>
            <a:endParaRPr lang="th-TH" sz="2800"/>
          </a:p>
        </p:txBody>
      </p:sp>
      <p:graphicFrame>
        <p:nvGraphicFramePr>
          <p:cNvPr id="66563" name="Object 7"/>
          <p:cNvGraphicFramePr>
            <a:graphicFrameLocks noGrp="1" noChangeAspect="1"/>
          </p:cNvGraphicFramePr>
          <p:nvPr>
            <p:ph/>
          </p:nvPr>
        </p:nvGraphicFramePr>
        <p:xfrm>
          <a:off x="0" y="1773238"/>
          <a:ext cx="8339138" cy="4508500"/>
        </p:xfrm>
        <a:graphic>
          <a:graphicData uri="http://schemas.openxmlformats.org/presentationml/2006/ole">
            <p:oleObj spid="_x0000_s24592" name="Bitmap Image" r:id="rId3" imgW="9371429" imgH="5068007" progId="PBrush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02280-0547-4E0D-9B5A-64F571740510}" type="slidenum">
              <a:rPr lang="en-US" smtClean="0"/>
              <a:pPr>
                <a:defRPr/>
              </a:pPr>
              <a:t>73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0545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6"/>
          <p:cNvSpPr txBox="1">
            <a:spLocks noChangeArrowheads="1"/>
          </p:cNvSpPr>
          <p:nvPr/>
        </p:nvSpPr>
        <p:spPr bwMode="auto">
          <a:xfrm>
            <a:off x="2987675" y="5661025"/>
            <a:ext cx="2000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2800"/>
              <a:t>RECEIVER</a:t>
            </a:r>
            <a:endParaRPr lang="th-TH" sz="2800"/>
          </a:p>
        </p:txBody>
      </p:sp>
      <p:graphicFrame>
        <p:nvGraphicFramePr>
          <p:cNvPr id="67587" name="Object 7"/>
          <p:cNvGraphicFramePr>
            <a:graphicFrameLocks noGrp="1" noChangeAspect="1"/>
          </p:cNvGraphicFramePr>
          <p:nvPr>
            <p:ph/>
          </p:nvPr>
        </p:nvGraphicFramePr>
        <p:xfrm>
          <a:off x="0" y="1760538"/>
          <a:ext cx="8734425" cy="3436937"/>
        </p:xfrm>
        <a:graphic>
          <a:graphicData uri="http://schemas.openxmlformats.org/presentationml/2006/ole">
            <p:oleObj spid="_x0000_s25616" name="Bitmap Image" r:id="rId3" imgW="9561905" imgH="3761905" progId="PBrush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02280-0547-4E0D-9B5A-64F571740510}" type="slidenum">
              <a:rPr lang="en-US" smtClean="0"/>
              <a:pPr>
                <a:defRPr/>
              </a:pPr>
              <a:t>74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8368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Power Spectral density of BFSK</a:t>
            </a:r>
            <a:endParaRPr lang="th-TH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Consider the Sunde’s FSK where f</a:t>
            </a:r>
            <a:r>
              <a:rPr lang="en-US" sz="2400" baseline="-25000" smtClean="0"/>
              <a:t>1</a:t>
            </a:r>
            <a:r>
              <a:rPr lang="en-US" sz="2400" smtClean="0"/>
              <a:t> and f</a:t>
            </a:r>
            <a:r>
              <a:rPr lang="en-US" sz="2400" baseline="-25000" smtClean="0"/>
              <a:t>2</a:t>
            </a:r>
            <a:r>
              <a:rPr lang="en-US" sz="2400" smtClean="0"/>
              <a:t> are different by 1/T</a:t>
            </a:r>
            <a:r>
              <a:rPr lang="en-US" sz="2400" baseline="-25000" smtClean="0"/>
              <a:t>b</a:t>
            </a:r>
            <a:r>
              <a:rPr lang="en-US" sz="2400" smtClean="0"/>
              <a:t>. We can write</a:t>
            </a:r>
            <a:endParaRPr lang="th-TH" sz="2400" smtClean="0"/>
          </a:p>
          <a:p>
            <a:pPr eaLnBrk="1" hangingPunct="1"/>
            <a:endParaRPr lang="th-TH" sz="2400" smtClean="0"/>
          </a:p>
          <a:p>
            <a:pPr eaLnBrk="1" hangingPunct="1"/>
            <a:endParaRPr lang="th-TH" sz="2400" smtClean="0"/>
          </a:p>
          <a:p>
            <a:pPr eaLnBrk="1" hangingPunct="1"/>
            <a:endParaRPr lang="th-TH" sz="2400" smtClean="0"/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We observe that in-phase component does not depend on m</a:t>
            </a:r>
            <a:r>
              <a:rPr lang="en-US" sz="2400" baseline="-25000" smtClean="0"/>
              <a:t>i</a:t>
            </a:r>
            <a:r>
              <a:rPr lang="en-US" sz="2400" smtClean="0"/>
              <a:t> since </a:t>
            </a:r>
            <a:endParaRPr lang="th-TH" sz="2400" smtClean="0"/>
          </a:p>
          <a:p>
            <a:pPr eaLnBrk="1" hangingPunct="1"/>
            <a:endParaRPr lang="th-TH" sz="2400" smtClean="0"/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8613" name="Object 4"/>
          <p:cNvGraphicFramePr>
            <a:graphicFrameLocks noChangeAspect="1"/>
          </p:cNvGraphicFramePr>
          <p:nvPr/>
        </p:nvGraphicFramePr>
        <p:xfrm>
          <a:off x="1187450" y="2492375"/>
          <a:ext cx="5988050" cy="1485900"/>
        </p:xfrm>
        <a:graphic>
          <a:graphicData uri="http://schemas.openxmlformats.org/presentationml/2006/ole">
            <p:oleObj spid="_x0000_s26654" name="Equation" r:id="rId3" imgW="3987800" imgH="990600" progId="Equation.3">
              <p:embed/>
            </p:oleObj>
          </a:graphicData>
        </a:graphic>
      </p:graphicFrame>
      <p:sp>
        <p:nvSpPr>
          <p:cNvPr id="68614" name="Rectangle 7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8615" name="Object 6"/>
          <p:cNvGraphicFramePr>
            <a:graphicFrameLocks noChangeAspect="1"/>
          </p:cNvGraphicFramePr>
          <p:nvPr/>
        </p:nvGraphicFramePr>
        <p:xfrm>
          <a:off x="1979613" y="5084763"/>
          <a:ext cx="3332162" cy="723900"/>
        </p:xfrm>
        <a:graphic>
          <a:graphicData uri="http://schemas.openxmlformats.org/presentationml/2006/ole">
            <p:oleObj spid="_x0000_s26655" name="Equation" r:id="rId4" imgW="2235200" imgH="4826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290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Power Spectral density of BFSK</a:t>
            </a:r>
            <a:endParaRPr lang="th-TH" smtClean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have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For the quadrature component</a:t>
            </a:r>
            <a:endParaRPr lang="th-TH" smtClean="0"/>
          </a:p>
        </p:txBody>
      </p:sp>
      <p:sp>
        <p:nvSpPr>
          <p:cNvPr id="69636" name="Rectangle 5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9637" name="Object 4"/>
          <p:cNvGraphicFramePr>
            <a:graphicFrameLocks noChangeAspect="1"/>
          </p:cNvGraphicFramePr>
          <p:nvPr/>
        </p:nvGraphicFramePr>
        <p:xfrm>
          <a:off x="1116013" y="2205038"/>
          <a:ext cx="6392862" cy="881062"/>
        </p:xfrm>
        <a:graphic>
          <a:graphicData uri="http://schemas.openxmlformats.org/presentationml/2006/ole">
            <p:oleObj spid="_x0000_s27692" name="Equation" r:id="rId3" imgW="4216400" imgH="584200" progId="Equation.3">
              <p:embed/>
            </p:oleObj>
          </a:graphicData>
        </a:graphic>
      </p:graphicFrame>
      <p:grpSp>
        <p:nvGrpSpPr>
          <p:cNvPr id="162825" name="Group 9"/>
          <p:cNvGrpSpPr>
            <a:grpSpLocks/>
          </p:cNvGrpSpPr>
          <p:nvPr/>
        </p:nvGrpSpPr>
        <p:grpSpPr bwMode="auto">
          <a:xfrm>
            <a:off x="3995738" y="1484313"/>
            <a:ext cx="2698750" cy="1730375"/>
            <a:chOff x="2517" y="935"/>
            <a:chExt cx="1700" cy="1090"/>
          </a:xfrm>
        </p:grpSpPr>
        <p:sp>
          <p:nvSpPr>
            <p:cNvPr id="69644" name="Oval 6"/>
            <p:cNvSpPr>
              <a:spLocks noChangeArrowheads="1"/>
            </p:cNvSpPr>
            <p:nvPr/>
          </p:nvSpPr>
          <p:spPr bwMode="auto">
            <a:xfrm>
              <a:off x="2699" y="1480"/>
              <a:ext cx="363" cy="54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5" name="Text Box 7"/>
            <p:cNvSpPr txBox="1">
              <a:spLocks noChangeArrowheads="1"/>
            </p:cNvSpPr>
            <p:nvPr/>
          </p:nvSpPr>
          <p:spPr bwMode="auto">
            <a:xfrm>
              <a:off x="2517" y="935"/>
              <a:ext cx="17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en-US"/>
                <a:t>Half of the symbol power</a:t>
              </a:r>
              <a:endParaRPr lang="th-TH"/>
            </a:p>
          </p:txBody>
        </p:sp>
        <p:sp>
          <p:nvSpPr>
            <p:cNvPr id="69646" name="Line 8"/>
            <p:cNvSpPr>
              <a:spLocks noChangeShapeType="1"/>
            </p:cNvSpPr>
            <p:nvPr/>
          </p:nvSpPr>
          <p:spPr bwMode="auto">
            <a:xfrm flipH="1">
              <a:off x="2971" y="1207"/>
              <a:ext cx="363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39" name="Rectangle 11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2826" name="Object 10"/>
          <p:cNvGraphicFramePr>
            <a:graphicFrameLocks noChangeAspect="1"/>
          </p:cNvGraphicFramePr>
          <p:nvPr/>
        </p:nvGraphicFramePr>
        <p:xfrm>
          <a:off x="827088" y="4797425"/>
          <a:ext cx="2212975" cy="722313"/>
        </p:xfrm>
        <a:graphic>
          <a:graphicData uri="http://schemas.openxmlformats.org/presentationml/2006/ole">
            <p:oleObj spid="_x0000_s27693" name="Equation" r:id="rId4" imgW="1485900" imgH="482600" progId="Equation.3">
              <p:embed/>
            </p:oleObj>
          </a:graphicData>
        </a:graphic>
      </p:graphicFrame>
      <p:sp>
        <p:nvSpPr>
          <p:cNvPr id="69641" name="Rectangle 13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2828" name="Object 12"/>
          <p:cNvGraphicFramePr>
            <a:graphicFrameLocks noChangeAspect="1"/>
          </p:cNvGraphicFramePr>
          <p:nvPr/>
        </p:nvGraphicFramePr>
        <p:xfrm>
          <a:off x="5724525" y="4724400"/>
          <a:ext cx="2490788" cy="895350"/>
        </p:xfrm>
        <a:graphic>
          <a:graphicData uri="http://schemas.openxmlformats.org/presentationml/2006/ole">
            <p:oleObj spid="_x0000_s27694" name="Equation" r:id="rId5" imgW="1663700" imgH="596900" progId="Equation.3">
              <p:embed/>
            </p:oleObj>
          </a:graphicData>
        </a:graphic>
      </p:graphicFrame>
      <p:sp>
        <p:nvSpPr>
          <p:cNvPr id="162831" name="AutoShape 15"/>
          <p:cNvSpPr>
            <a:spLocks noChangeArrowheads="1"/>
          </p:cNvSpPr>
          <p:nvPr/>
        </p:nvSpPr>
        <p:spPr bwMode="auto">
          <a:xfrm>
            <a:off x="3419475" y="4724400"/>
            <a:ext cx="2160588" cy="720725"/>
          </a:xfrm>
          <a:prstGeom prst="rightArrow">
            <a:avLst>
              <a:gd name="adj1" fmla="val 50000"/>
              <a:gd name="adj2" fmla="val 749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089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/>
      <p:bldP spid="16283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Power Spectral density of BFSK</a:t>
            </a:r>
            <a:endParaRPr lang="th-TH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412875"/>
            <a:ext cx="3886200" cy="4419600"/>
          </a:xfrm>
        </p:spPr>
        <p:txBody>
          <a:bodyPr/>
          <a:lstStyle/>
          <a:p>
            <a:pPr eaLnBrk="1" hangingPunct="1"/>
            <a:r>
              <a:rPr lang="en-US" sz="2800" smtClean="0"/>
              <a:t>Finally, we obtain </a:t>
            </a:r>
            <a:endParaRPr lang="th-TH" sz="2800" smtClean="0"/>
          </a:p>
        </p:txBody>
      </p:sp>
      <p:sp>
        <p:nvSpPr>
          <p:cNvPr id="70660" name="Rectangle 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0661" name="Object 4"/>
          <p:cNvGraphicFramePr>
            <a:graphicFrameLocks noChangeAspect="1"/>
          </p:cNvGraphicFramePr>
          <p:nvPr/>
        </p:nvGraphicFramePr>
        <p:xfrm>
          <a:off x="4356100" y="1477963"/>
          <a:ext cx="3425825" cy="511175"/>
        </p:xfrm>
        <a:graphic>
          <a:graphicData uri="http://schemas.openxmlformats.org/presentationml/2006/ole">
            <p:oleObj spid="_x0000_s28688" name="Equation" r:id="rId3" imgW="1726451" imgH="253890" progId="Equation.3">
              <p:embed/>
            </p:oleObj>
          </a:graphicData>
        </a:graphic>
      </p:graphicFrame>
      <p:pic>
        <p:nvPicPr>
          <p:cNvPr id="7066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19250" y="1933575"/>
            <a:ext cx="5256213" cy="4924425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13AC4-EB78-4317-83D3-65910D09EB09}" type="slidenum">
              <a:rPr lang="en-US" smtClean="0"/>
              <a:pPr>
                <a:defRPr/>
              </a:pPr>
              <a:t>77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28435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Phase Tree of BFSK</a:t>
            </a:r>
            <a:endParaRPr lang="th-TH" smtClean="0"/>
          </a:p>
        </p:txBody>
      </p:sp>
      <p:sp>
        <p:nvSpPr>
          <p:cNvPr id="7168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FSK signal is given by</a:t>
            </a:r>
            <a:endParaRPr lang="th-TH" sz="2800" smtClean="0"/>
          </a:p>
          <a:p>
            <a:pPr eaLnBrk="1" hangingPunct="1"/>
            <a:endParaRPr lang="th-TH" sz="2800" smtClean="0"/>
          </a:p>
          <a:p>
            <a:pPr eaLnBrk="1" hangingPunct="1"/>
            <a:endParaRPr lang="th-TH" sz="2800" smtClean="0"/>
          </a:p>
          <a:p>
            <a:pPr eaLnBrk="1" hangingPunct="1"/>
            <a:r>
              <a:rPr lang="en-US" sz="2800" smtClean="0"/>
              <a:t>At t = 0, we have</a:t>
            </a:r>
            <a:r>
              <a:rPr lang="en-US" smtClean="0"/>
              <a:t>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phase of Signal is zero. </a:t>
            </a:r>
            <a:endParaRPr lang="th-TH" smtClean="0"/>
          </a:p>
        </p:txBody>
      </p:sp>
      <p:sp>
        <p:nvSpPr>
          <p:cNvPr id="71684" name="Rectangle 8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685" name="Object 7"/>
          <p:cNvGraphicFramePr>
            <a:graphicFrameLocks noChangeAspect="1"/>
          </p:cNvGraphicFramePr>
          <p:nvPr/>
        </p:nvGraphicFramePr>
        <p:xfrm>
          <a:off x="2195513" y="2205038"/>
          <a:ext cx="2724150" cy="723900"/>
        </p:xfrm>
        <a:graphic>
          <a:graphicData uri="http://schemas.openxmlformats.org/presentationml/2006/ole">
            <p:oleObj spid="_x0000_s29726" name="Equation" r:id="rId3" imgW="1828800" imgH="482600" progId="Equation.3">
              <p:embed/>
            </p:oleObj>
          </a:graphicData>
        </a:graphic>
      </p:graphicFrame>
      <p:sp>
        <p:nvSpPr>
          <p:cNvPr id="71686" name="Rectangle 1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687" name="Object 11"/>
          <p:cNvGraphicFramePr>
            <a:graphicFrameLocks noChangeAspect="1"/>
          </p:cNvGraphicFramePr>
          <p:nvPr/>
        </p:nvGraphicFramePr>
        <p:xfrm>
          <a:off x="1600200" y="3860800"/>
          <a:ext cx="4278313" cy="723900"/>
        </p:xfrm>
        <a:graphic>
          <a:graphicData uri="http://schemas.openxmlformats.org/presentationml/2006/ole">
            <p:oleObj spid="_x0000_s29727" name="Equation" r:id="rId4" imgW="2870200" imgH="4826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1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Phase Tree of BFSK</a:t>
            </a:r>
            <a:endParaRPr lang="th-TH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At t = T</a:t>
            </a:r>
            <a:r>
              <a:rPr lang="en-US" sz="2800" baseline="-25000" smtClean="0"/>
              <a:t>b</a:t>
            </a:r>
            <a:r>
              <a:rPr lang="en-US" sz="2800" smtClean="0"/>
              <a:t>, we have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We observe that phase changes by </a:t>
            </a:r>
            <a:r>
              <a:rPr lang="en-US" sz="2800" smtClean="0">
                <a:sym typeface="Symbol" pitchFamily="18" charset="2"/>
              </a:rPr>
              <a:t> after one symbol (T</a:t>
            </a:r>
            <a:r>
              <a:rPr lang="en-US" sz="2800" baseline="-25000" smtClean="0">
                <a:sym typeface="Symbol" pitchFamily="18" charset="2"/>
              </a:rPr>
              <a:t>b</a:t>
            </a:r>
            <a:r>
              <a:rPr lang="en-US" sz="2800" smtClean="0">
                <a:sym typeface="Symbol" pitchFamily="18" charset="2"/>
              </a:rPr>
              <a:t> seconds). - for symbol “1” and + for symbol “0” </a:t>
            </a:r>
          </a:p>
          <a:p>
            <a:pPr eaLnBrk="1" hangingPunct="1"/>
            <a:endParaRPr lang="en-US" sz="2800" smtClean="0">
              <a:sym typeface="Symbol" pitchFamily="18" charset="2"/>
            </a:endParaRPr>
          </a:p>
          <a:p>
            <a:pPr eaLnBrk="1" hangingPunct="1"/>
            <a:r>
              <a:rPr lang="en-US" sz="2800" smtClean="0">
                <a:sym typeface="Symbol" pitchFamily="18" charset="2"/>
              </a:rPr>
              <a:t>We can draw the phase trellis as </a:t>
            </a:r>
          </a:p>
        </p:txBody>
      </p:sp>
      <p:sp>
        <p:nvSpPr>
          <p:cNvPr id="7270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2709" name="Object 4"/>
          <p:cNvGraphicFramePr>
            <a:graphicFrameLocks noChangeAspect="1"/>
          </p:cNvGraphicFramePr>
          <p:nvPr/>
        </p:nvGraphicFramePr>
        <p:xfrm>
          <a:off x="1692275" y="2276475"/>
          <a:ext cx="4808538" cy="723900"/>
        </p:xfrm>
        <a:graphic>
          <a:graphicData uri="http://schemas.openxmlformats.org/presentationml/2006/ole">
            <p:oleObj spid="_x0000_s30736" name="Equation" r:id="rId3" imgW="3225800" imgH="4826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579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probability of </a:t>
            </a:r>
            <a:r>
              <a:rPr lang="en-US" dirty="0" smtClean="0"/>
              <a:t>BPSK-Receiver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receiver in the pass band can be modeled as shown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The received signal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  <m:r>
                      <a:rPr lang="en-US" i="1" dirty="0" smtClean="0">
                        <a:latin typeface="Cambria Math"/>
                      </a:rPr>
                      <m:t>𝑠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)+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3200"/>
            <a:ext cx="709175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296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9750" y="188913"/>
            <a:ext cx="7632700" cy="6264275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59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Minimum-Shift keying (MSK)</a:t>
            </a:r>
            <a:endParaRPr lang="th-TH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MSK tries to shift the phase after one symbol to just half of </a:t>
            </a:r>
            <a:r>
              <a:rPr lang="en-US" dirty="0" err="1" smtClean="0"/>
              <a:t>Sunde’s</a:t>
            </a:r>
            <a:r>
              <a:rPr lang="en-US" dirty="0" smtClean="0"/>
              <a:t> FSK system. The transmitted signal is given by</a:t>
            </a:r>
            <a:endParaRPr lang="th-TH" dirty="0" smtClean="0"/>
          </a:p>
          <a:p>
            <a:pPr eaLnBrk="1" hangingPunct="1"/>
            <a:endParaRPr lang="th-TH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</a:t>
            </a:r>
            <a:endParaRPr lang="th-TH" dirty="0" smtClean="0"/>
          </a:p>
        </p:txBody>
      </p:sp>
      <p:sp>
        <p:nvSpPr>
          <p:cNvPr id="74756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4757" name="Rectangle 7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47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58653145"/>
              </p:ext>
            </p:extLst>
          </p:nvPr>
        </p:nvGraphicFramePr>
        <p:xfrm>
          <a:off x="438150" y="3205163"/>
          <a:ext cx="8267700" cy="2025650"/>
        </p:xfrm>
        <a:graphic>
          <a:graphicData uri="http://schemas.openxmlformats.org/presentationml/2006/ole">
            <p:oleObj spid="_x0000_s31760" name="Equation" r:id="rId3" imgW="4165600" imgH="10160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MSK</a:t>
            </a:r>
            <a:endParaRPr lang="th-TH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Observe that</a:t>
            </a:r>
            <a:endParaRPr lang="th-TH" smtClean="0"/>
          </a:p>
        </p:txBody>
      </p:sp>
      <p:sp>
        <p:nvSpPr>
          <p:cNvPr id="75780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5781" name="Object 4"/>
          <p:cNvGraphicFramePr>
            <a:graphicFrameLocks noChangeAspect="1"/>
          </p:cNvGraphicFramePr>
          <p:nvPr/>
        </p:nvGraphicFramePr>
        <p:xfrm>
          <a:off x="2771775" y="1989138"/>
          <a:ext cx="2173288" cy="863600"/>
        </p:xfrm>
        <a:graphic>
          <a:graphicData uri="http://schemas.openxmlformats.org/presentationml/2006/ole">
            <p:oleObj spid="_x0000_s32812" name="Equation" r:id="rId3" imgW="1079032" imgH="431613" progId="Equation.3">
              <p:embed/>
            </p:oleObj>
          </a:graphicData>
        </a:graphic>
      </p:graphicFrame>
      <p:sp>
        <p:nvSpPr>
          <p:cNvPr id="75782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783" name="Rectangle 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5784" name="Object 8"/>
          <p:cNvGraphicFramePr>
            <a:graphicFrameLocks noChangeAspect="1"/>
          </p:cNvGraphicFramePr>
          <p:nvPr/>
        </p:nvGraphicFramePr>
        <p:xfrm>
          <a:off x="1979613" y="3429000"/>
          <a:ext cx="4703762" cy="866775"/>
        </p:xfrm>
        <a:graphic>
          <a:graphicData uri="http://schemas.openxmlformats.org/presentationml/2006/ole">
            <p:oleObj spid="_x0000_s32813" name="Equation" r:id="rId4" imgW="2324100" imgH="431800" progId="Equation.3">
              <p:embed/>
            </p:oleObj>
          </a:graphicData>
        </a:graphic>
      </p:graphicFrame>
      <p:sp>
        <p:nvSpPr>
          <p:cNvPr id="75785" name="AutoShape 10"/>
          <p:cNvSpPr>
            <a:spLocks noChangeArrowheads="1"/>
          </p:cNvSpPr>
          <p:nvPr/>
        </p:nvSpPr>
        <p:spPr bwMode="auto">
          <a:xfrm>
            <a:off x="3563938" y="4365625"/>
            <a:ext cx="1223962" cy="9366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Rectangle 1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5787" name="Object 11"/>
          <p:cNvGraphicFramePr>
            <a:graphicFrameLocks noChangeAspect="1"/>
          </p:cNvGraphicFramePr>
          <p:nvPr/>
        </p:nvGraphicFramePr>
        <p:xfrm>
          <a:off x="3203575" y="5378450"/>
          <a:ext cx="2093913" cy="787400"/>
        </p:xfrm>
        <a:graphic>
          <a:graphicData uri="http://schemas.openxmlformats.org/presentationml/2006/ole">
            <p:oleObj spid="_x0000_s32814" name="Equation" r:id="rId5" imgW="1040948" imgH="393529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252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MSK</a:t>
            </a:r>
            <a:endParaRPr lang="th-TH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i="1" smtClean="0"/>
              <a:t>h</a:t>
            </a:r>
            <a:r>
              <a:rPr lang="en-US" sz="2800" smtClean="0"/>
              <a:t> = </a:t>
            </a:r>
            <a:r>
              <a:rPr lang="en-US" sz="2800" i="1" smtClean="0"/>
              <a:t>T</a:t>
            </a:r>
            <a:r>
              <a:rPr lang="en-US" sz="2800" i="1" baseline="-25000" smtClean="0"/>
              <a:t>b</a:t>
            </a:r>
            <a:r>
              <a:rPr lang="en-US" sz="2800" smtClean="0"/>
              <a:t>(</a:t>
            </a:r>
            <a:r>
              <a:rPr lang="en-US" sz="2800" i="1" smtClean="0"/>
              <a:t>f</a:t>
            </a:r>
            <a:r>
              <a:rPr lang="en-US" sz="2800" baseline="-25000" smtClean="0"/>
              <a:t>1</a:t>
            </a:r>
            <a:r>
              <a:rPr lang="en-US" sz="2800" smtClean="0"/>
              <a:t>-</a:t>
            </a:r>
            <a:r>
              <a:rPr lang="en-US" sz="2800" i="1" smtClean="0"/>
              <a:t>f</a:t>
            </a:r>
            <a:r>
              <a:rPr lang="en-US" sz="2800" baseline="-25000" smtClean="0"/>
              <a:t>2</a:t>
            </a:r>
            <a:r>
              <a:rPr lang="en-US" sz="2800" smtClean="0"/>
              <a:t>) is called “deviation ratio.”</a:t>
            </a:r>
          </a:p>
          <a:p>
            <a:pPr eaLnBrk="1" hangingPunct="1"/>
            <a:r>
              <a:rPr lang="en-US" sz="2800" smtClean="0"/>
              <a:t>For Sunde’s FSK, </a:t>
            </a:r>
            <a:r>
              <a:rPr lang="en-US" sz="2800" i="1" smtClean="0"/>
              <a:t>h</a:t>
            </a:r>
            <a:r>
              <a:rPr lang="en-US" sz="2800" smtClean="0"/>
              <a:t> = 1.</a:t>
            </a:r>
          </a:p>
          <a:p>
            <a:pPr eaLnBrk="1" hangingPunct="1"/>
            <a:r>
              <a:rPr lang="en-US" sz="2800" smtClean="0"/>
              <a:t>For MSK, </a:t>
            </a:r>
            <a:r>
              <a:rPr lang="en-US" sz="2800" i="1" smtClean="0"/>
              <a:t>h</a:t>
            </a:r>
            <a:r>
              <a:rPr lang="en-US" sz="2800" smtClean="0"/>
              <a:t> = 0.5.</a:t>
            </a:r>
          </a:p>
          <a:p>
            <a:pPr eaLnBrk="1" hangingPunct="1"/>
            <a:r>
              <a:rPr lang="en-US" sz="2800" i="1" smtClean="0"/>
              <a:t>h</a:t>
            </a:r>
            <a:r>
              <a:rPr lang="en-US" sz="2800" smtClean="0"/>
              <a:t> cannot be any smaller because the orthogonality between cos(2</a:t>
            </a:r>
            <a:r>
              <a:rPr lang="en-US" sz="2800" smtClean="0">
                <a:sym typeface="Symbol" pitchFamily="18" charset="2"/>
              </a:rPr>
              <a:t></a:t>
            </a:r>
            <a:r>
              <a:rPr lang="en-US" sz="2800" i="1" smtClean="0">
                <a:sym typeface="Symbol" pitchFamily="18" charset="2"/>
              </a:rPr>
              <a:t>f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i="1" smtClean="0">
                <a:sym typeface="Symbol" pitchFamily="18" charset="2"/>
              </a:rPr>
              <a:t>t</a:t>
            </a:r>
            <a:r>
              <a:rPr lang="en-US" sz="2800" smtClean="0">
                <a:sym typeface="Symbol" pitchFamily="18" charset="2"/>
              </a:rPr>
              <a:t>) and </a:t>
            </a:r>
            <a:r>
              <a:rPr lang="en-US" sz="2800" smtClean="0"/>
              <a:t>cos(2</a:t>
            </a:r>
            <a:r>
              <a:rPr lang="en-US" sz="2800" smtClean="0">
                <a:sym typeface="Symbol" pitchFamily="18" charset="2"/>
              </a:rPr>
              <a:t></a:t>
            </a:r>
            <a:r>
              <a:rPr lang="en-US" sz="2800" i="1" smtClean="0">
                <a:sym typeface="Symbol" pitchFamily="18" charset="2"/>
              </a:rPr>
              <a:t>f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i="1" smtClean="0">
                <a:sym typeface="Symbol" pitchFamily="18" charset="2"/>
              </a:rPr>
              <a:t>t</a:t>
            </a:r>
            <a:r>
              <a:rPr lang="en-US" sz="2800" smtClean="0">
                <a:sym typeface="Symbol" pitchFamily="18" charset="2"/>
              </a:rPr>
              <a:t>) is still held for </a:t>
            </a:r>
            <a:r>
              <a:rPr lang="en-US" sz="2800" i="1" smtClean="0">
                <a:sym typeface="Symbol" pitchFamily="18" charset="2"/>
              </a:rPr>
              <a:t>h</a:t>
            </a:r>
            <a:r>
              <a:rPr lang="en-US" sz="2800" smtClean="0">
                <a:sym typeface="Symbol" pitchFamily="18" charset="2"/>
              </a:rPr>
              <a:t> &lt; 0.5.</a:t>
            </a:r>
          </a:p>
          <a:p>
            <a:pPr eaLnBrk="1" hangingPunct="1"/>
            <a:r>
              <a:rPr lang="en-US" sz="2800" smtClean="0">
                <a:sym typeface="Symbol" pitchFamily="18" charset="2"/>
              </a:rPr>
              <a:t>Orthogonality guarantees that both signal will not interfere each other in detection process.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669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MSK</a:t>
            </a:r>
            <a:endParaRPr lang="th-TH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924800" cy="965200"/>
          </a:xfrm>
        </p:spPr>
        <p:txBody>
          <a:bodyPr/>
          <a:lstStyle/>
          <a:p>
            <a:pPr eaLnBrk="1" hangingPunct="1"/>
            <a:r>
              <a:rPr lang="en-US" sz="2800" smtClean="0"/>
              <a:t>Phase trellis diagram for MSK signal 1101000</a:t>
            </a:r>
            <a:endParaRPr lang="th-TH" sz="2800" smtClean="0"/>
          </a:p>
        </p:txBody>
      </p:sp>
      <p:pic>
        <p:nvPicPr>
          <p:cNvPr id="778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288" y="2276475"/>
            <a:ext cx="8353425" cy="4217988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0286E-E52A-4E0F-93D2-EEC326E789BF}" type="slidenum">
              <a:rPr lang="en-US" smtClean="0"/>
              <a:pPr>
                <a:defRPr/>
              </a:pPr>
              <a:t>84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4904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MSK</a:t>
            </a:r>
            <a:endParaRPr lang="th-TH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Signal </a:t>
            </a:r>
            <a:r>
              <a:rPr lang="en-US" i="1" smtClean="0"/>
              <a:t>s</a:t>
            </a:r>
            <a:r>
              <a:rPr lang="en-US" smtClean="0"/>
              <a:t>(t) of MSK can be decomposed into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where</a:t>
            </a:r>
            <a:endParaRPr lang="th-TH" smtClean="0"/>
          </a:p>
        </p:txBody>
      </p:sp>
      <p:sp>
        <p:nvSpPr>
          <p:cNvPr id="78852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885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96403218"/>
              </p:ext>
            </p:extLst>
          </p:nvPr>
        </p:nvGraphicFramePr>
        <p:xfrm>
          <a:off x="1547813" y="2708275"/>
          <a:ext cx="6048375" cy="2014538"/>
        </p:xfrm>
        <a:graphic>
          <a:graphicData uri="http://schemas.openxmlformats.org/presentationml/2006/ole">
            <p:oleObj spid="_x0000_s33822" name="Equation" r:id="rId3" imgW="3695700" imgH="1231900" progId="Equation.3">
              <p:embed/>
            </p:oleObj>
          </a:graphicData>
        </a:graphic>
      </p:graphicFrame>
      <p:sp>
        <p:nvSpPr>
          <p:cNvPr id="78854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885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00157477"/>
              </p:ext>
            </p:extLst>
          </p:nvPr>
        </p:nvGraphicFramePr>
        <p:xfrm>
          <a:off x="2268538" y="5300663"/>
          <a:ext cx="3816350" cy="858837"/>
        </p:xfrm>
        <a:graphic>
          <a:graphicData uri="http://schemas.openxmlformats.org/presentationml/2006/ole">
            <p:oleObj spid="_x0000_s33823" name="Equation" r:id="rId4" imgW="1905000" imgH="4318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166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MSK</a:t>
            </a:r>
            <a:endParaRPr lang="th-TH" smtClean="0"/>
          </a:p>
        </p:txBody>
      </p:sp>
      <p:graphicFrame>
        <p:nvGraphicFramePr>
          <p:cNvPr id="199707" name="Group 27"/>
          <p:cNvGraphicFramePr>
            <a:graphicFrameLocks noGrp="1"/>
          </p:cNvGraphicFramePr>
          <p:nvPr>
            <p:ph type="tbl" idx="1"/>
          </p:nvPr>
        </p:nvGraphicFramePr>
        <p:xfrm>
          <a:off x="609600" y="1600200"/>
          <a:ext cx="7924800" cy="4567342"/>
        </p:xfrm>
        <a:graphic>
          <a:graphicData uri="http://schemas.openxmlformats.org/drawingml/2006/table">
            <a:tbl>
              <a:tblPr/>
              <a:tblGrid>
                <a:gridCol w="2641600"/>
                <a:gridCol w="2641600"/>
                <a:gridCol w="2641600"/>
              </a:tblGrid>
              <a:tr h="8841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Symbol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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(0)</a:t>
                      </a:r>
                      <a:endParaRPr kumimoji="0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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(T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b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)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13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/2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5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-</a:t>
                      </a: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/2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13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-</a:t>
                      </a: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/2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22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/2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04722-5D0A-4335-92C4-CC48B328C9B3}" type="slidenum">
              <a:rPr lang="en-US" smtClean="0"/>
              <a:pPr>
                <a:defRPr/>
              </a:pPr>
              <a:t>86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307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MSK</a:t>
            </a:r>
            <a:endParaRPr lang="th-TH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ym typeface="Symbol" pitchFamily="18" charset="2"/>
              </a:rPr>
              <a:t>For the interval –</a:t>
            </a:r>
            <a:r>
              <a:rPr lang="en-US" sz="2800" i="1" smtClean="0">
                <a:sym typeface="Symbol" pitchFamily="18" charset="2"/>
              </a:rPr>
              <a:t>T</a:t>
            </a:r>
            <a:r>
              <a:rPr lang="en-US" sz="2800" i="1" baseline="-25000" smtClean="0">
                <a:sym typeface="Symbol" pitchFamily="18" charset="2"/>
              </a:rPr>
              <a:t>b</a:t>
            </a:r>
            <a:r>
              <a:rPr lang="en-US" sz="2800" baseline="-25000" smtClean="0">
                <a:sym typeface="Symbol" pitchFamily="18" charset="2"/>
              </a:rPr>
              <a:t> </a:t>
            </a:r>
            <a:r>
              <a:rPr lang="en-US" sz="2800" smtClean="0">
                <a:sym typeface="Symbol" pitchFamily="18" charset="2"/>
              </a:rPr>
              <a:t>&lt; </a:t>
            </a:r>
            <a:r>
              <a:rPr lang="en-US" sz="2800" i="1" smtClean="0">
                <a:sym typeface="Symbol" pitchFamily="18" charset="2"/>
              </a:rPr>
              <a:t>t</a:t>
            </a:r>
            <a:r>
              <a:rPr lang="en-US" sz="2800" smtClean="0">
                <a:sym typeface="Symbol" pitchFamily="18" charset="2"/>
              </a:rPr>
              <a:t>  0, we have</a:t>
            </a:r>
          </a:p>
          <a:p>
            <a:pPr eaLnBrk="1" hangingPunct="1"/>
            <a:endParaRPr lang="en-US" sz="2800" smtClean="0">
              <a:sym typeface="Symbol" pitchFamily="18" charset="2"/>
            </a:endParaRPr>
          </a:p>
          <a:p>
            <a:pPr eaLnBrk="1" hangingPunct="1"/>
            <a:endParaRPr lang="en-US" sz="2800" smtClean="0">
              <a:sym typeface="Symbol" pitchFamily="18" charset="2"/>
            </a:endParaRPr>
          </a:p>
          <a:p>
            <a:pPr eaLnBrk="1" hangingPunct="1"/>
            <a:r>
              <a:rPr lang="en-US" sz="2800" smtClean="0">
                <a:sym typeface="Symbol" pitchFamily="18" charset="2"/>
              </a:rPr>
              <a:t>Let’s note here that the  for the interval           -</a:t>
            </a:r>
            <a:r>
              <a:rPr lang="en-US" sz="2800" i="1" smtClean="0">
                <a:sym typeface="Symbol" pitchFamily="18" charset="2"/>
              </a:rPr>
              <a:t>T</a:t>
            </a:r>
            <a:r>
              <a:rPr lang="en-US" sz="2800" i="1" baseline="-25000" smtClean="0">
                <a:sym typeface="Symbol" pitchFamily="18" charset="2"/>
              </a:rPr>
              <a:t>b</a:t>
            </a:r>
            <a:r>
              <a:rPr lang="en-US" sz="2800" smtClean="0">
                <a:sym typeface="Symbol" pitchFamily="18" charset="2"/>
              </a:rPr>
              <a:t>&lt;</a:t>
            </a:r>
            <a:r>
              <a:rPr lang="en-US" sz="2800" i="1" smtClean="0">
                <a:sym typeface="Symbol" pitchFamily="18" charset="2"/>
              </a:rPr>
              <a:t>t</a:t>
            </a:r>
            <a:r>
              <a:rPr lang="en-US" sz="2800" smtClean="0">
                <a:sym typeface="Symbol" pitchFamily="18" charset="2"/>
              </a:rPr>
              <a:t> 0 and 0&lt; </a:t>
            </a:r>
            <a:r>
              <a:rPr lang="en-US" sz="2800" i="1" smtClean="0">
                <a:sym typeface="Symbol" pitchFamily="18" charset="2"/>
              </a:rPr>
              <a:t>t</a:t>
            </a:r>
            <a:r>
              <a:rPr lang="en-US" sz="2800" smtClean="0">
                <a:sym typeface="Symbol" pitchFamily="18" charset="2"/>
              </a:rPr>
              <a:t></a:t>
            </a:r>
            <a:r>
              <a:rPr lang="en-US" sz="2800" i="1" smtClean="0">
                <a:sym typeface="Symbol" pitchFamily="18" charset="2"/>
              </a:rPr>
              <a:t>T</a:t>
            </a:r>
            <a:r>
              <a:rPr lang="en-US" sz="2800" i="1" baseline="-25000" smtClean="0">
                <a:sym typeface="Symbol" pitchFamily="18" charset="2"/>
              </a:rPr>
              <a:t>b</a:t>
            </a:r>
            <a:r>
              <a:rPr lang="en-US" sz="2800" i="1" smtClean="0">
                <a:sym typeface="Symbol" pitchFamily="18" charset="2"/>
              </a:rPr>
              <a:t> </a:t>
            </a:r>
            <a:r>
              <a:rPr lang="en-US" sz="2800" smtClean="0">
                <a:sym typeface="Symbol" pitchFamily="18" charset="2"/>
              </a:rPr>
              <a:t>may not be the same.</a:t>
            </a:r>
          </a:p>
          <a:p>
            <a:pPr eaLnBrk="1" hangingPunct="1"/>
            <a:r>
              <a:rPr lang="en-US" sz="2800" smtClean="0">
                <a:sym typeface="Symbol" pitchFamily="18" charset="2"/>
              </a:rPr>
              <a:t>We know that </a:t>
            </a:r>
            <a:endParaRPr lang="en-US" sz="2800" i="1" baseline="-25000" smtClean="0">
              <a:sym typeface="Symbol" pitchFamily="18" charset="2"/>
            </a:endParaRPr>
          </a:p>
        </p:txBody>
      </p:sp>
      <p:sp>
        <p:nvSpPr>
          <p:cNvPr id="80900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0901" name="Object 6"/>
          <p:cNvGraphicFramePr>
            <a:graphicFrameLocks noChangeAspect="1"/>
          </p:cNvGraphicFramePr>
          <p:nvPr/>
        </p:nvGraphicFramePr>
        <p:xfrm>
          <a:off x="2124075" y="2276475"/>
          <a:ext cx="4073525" cy="863600"/>
        </p:xfrm>
        <a:graphic>
          <a:graphicData uri="http://schemas.openxmlformats.org/presentationml/2006/ole">
            <p:oleObj spid="_x0000_s34846" name="Equation" r:id="rId3" imgW="2019300" imgH="431800" progId="Equation.3">
              <p:embed/>
            </p:oleObj>
          </a:graphicData>
        </a:graphic>
      </p:graphicFrame>
      <p:sp>
        <p:nvSpPr>
          <p:cNvPr id="80902" name="Rectangle 9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0903" name="Object 8"/>
          <p:cNvGraphicFramePr>
            <a:graphicFrameLocks noChangeAspect="1"/>
          </p:cNvGraphicFramePr>
          <p:nvPr/>
        </p:nvGraphicFramePr>
        <p:xfrm>
          <a:off x="900113" y="5013325"/>
          <a:ext cx="7219950" cy="968375"/>
        </p:xfrm>
        <a:graphic>
          <a:graphicData uri="http://schemas.openxmlformats.org/presentationml/2006/ole">
            <p:oleObj spid="_x0000_s34847" name="Equation" r:id="rId4" imgW="3619500" imgH="4826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785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MSK</a:t>
            </a:r>
            <a:endParaRPr lang="th-TH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Since </a:t>
            </a:r>
            <a:r>
              <a:rPr lang="en-US" sz="2800" dirty="0" smtClean="0">
                <a:sym typeface="Symbol" pitchFamily="18" charset="2"/>
              </a:rPr>
              <a:t>(0) can be either 0 or  depending on the past history. We have</a:t>
            </a:r>
          </a:p>
          <a:p>
            <a:pPr eaLnBrk="1" hangingPunct="1"/>
            <a:endParaRPr lang="en-US" sz="2800" dirty="0" smtClean="0">
              <a:sym typeface="Symbol" pitchFamily="18" charset="2"/>
            </a:endParaRPr>
          </a:p>
          <a:p>
            <a:pPr eaLnBrk="1" hangingPunct="1"/>
            <a:endParaRPr lang="en-US" sz="2800" dirty="0" smtClean="0">
              <a:sym typeface="Symbol" pitchFamily="18" charset="2"/>
            </a:endParaRPr>
          </a:p>
          <a:p>
            <a:pPr eaLnBrk="1" hangingPunct="1"/>
            <a:r>
              <a:rPr lang="en-US" sz="2800" dirty="0" smtClean="0">
                <a:sym typeface="Symbol" pitchFamily="18" charset="2"/>
              </a:rPr>
              <a:t>“+” for (0) = 0 and “-” for (0) = </a:t>
            </a:r>
          </a:p>
          <a:p>
            <a:pPr eaLnBrk="1" hangingPunct="1"/>
            <a:r>
              <a:rPr lang="en-US" sz="2800" dirty="0" smtClean="0">
                <a:sym typeface="Symbol" pitchFamily="18" charset="2"/>
              </a:rPr>
              <a:t>Hence, we have</a:t>
            </a:r>
          </a:p>
        </p:txBody>
      </p:sp>
      <p:sp>
        <p:nvSpPr>
          <p:cNvPr id="81924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19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75340095"/>
              </p:ext>
            </p:extLst>
          </p:nvPr>
        </p:nvGraphicFramePr>
        <p:xfrm>
          <a:off x="1116013" y="2565400"/>
          <a:ext cx="6388100" cy="960438"/>
        </p:xfrm>
        <a:graphic>
          <a:graphicData uri="http://schemas.openxmlformats.org/presentationml/2006/ole">
            <p:oleObj spid="_x0000_s35870" name="Equation" r:id="rId3" imgW="3225800" imgH="482600" progId="Equation.3">
              <p:embed/>
            </p:oleObj>
          </a:graphicData>
        </a:graphic>
      </p:graphicFrame>
      <p:sp>
        <p:nvSpPr>
          <p:cNvPr id="81926" name="Rectangle 7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19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28636770"/>
              </p:ext>
            </p:extLst>
          </p:nvPr>
        </p:nvGraphicFramePr>
        <p:xfrm>
          <a:off x="1331913" y="4941888"/>
          <a:ext cx="5067300" cy="960437"/>
        </p:xfrm>
        <a:graphic>
          <a:graphicData uri="http://schemas.openxmlformats.org/presentationml/2006/ole">
            <p:oleObj spid="_x0000_s35871" name="Equation" r:id="rId4" imgW="2565400" imgH="4826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4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MSK</a:t>
            </a:r>
            <a:endParaRPr lang="th-TH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Similarly we can write 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for </a:t>
            </a:r>
            <a:r>
              <a:rPr lang="en-US" sz="2800" smtClean="0">
                <a:sym typeface="Symbol" pitchFamily="18" charset="2"/>
              </a:rPr>
              <a:t>0&lt; </a:t>
            </a:r>
            <a:r>
              <a:rPr lang="en-US" sz="2800" i="1" smtClean="0">
                <a:sym typeface="Symbol" pitchFamily="18" charset="2"/>
              </a:rPr>
              <a:t>t</a:t>
            </a:r>
            <a:r>
              <a:rPr lang="en-US" sz="2800" smtClean="0">
                <a:sym typeface="Symbol" pitchFamily="18" charset="2"/>
              </a:rPr>
              <a:t></a:t>
            </a:r>
            <a:r>
              <a:rPr lang="en-US" sz="2800" i="1" smtClean="0">
                <a:sym typeface="Symbol" pitchFamily="18" charset="2"/>
              </a:rPr>
              <a:t>T</a:t>
            </a:r>
            <a:r>
              <a:rPr lang="en-US" sz="2800" i="1" baseline="-25000" smtClean="0">
                <a:sym typeface="Symbol" pitchFamily="18" charset="2"/>
              </a:rPr>
              <a:t>b</a:t>
            </a:r>
            <a:r>
              <a:rPr lang="en-US" sz="2800" smtClean="0">
                <a:sym typeface="Symbol" pitchFamily="18" charset="2"/>
              </a:rPr>
              <a:t> and </a:t>
            </a:r>
            <a:r>
              <a:rPr lang="en-US" sz="2800" i="1" smtClean="0">
                <a:sym typeface="Symbol" pitchFamily="18" charset="2"/>
              </a:rPr>
              <a:t>T</a:t>
            </a:r>
            <a:r>
              <a:rPr lang="en-US" sz="2800" i="1" baseline="-25000" smtClean="0">
                <a:sym typeface="Symbol" pitchFamily="18" charset="2"/>
              </a:rPr>
              <a:t>b</a:t>
            </a:r>
            <a:r>
              <a:rPr lang="en-US" sz="2800" smtClean="0">
                <a:sym typeface="Symbol" pitchFamily="18" charset="2"/>
              </a:rPr>
              <a:t> &lt; </a:t>
            </a:r>
            <a:r>
              <a:rPr lang="en-US" sz="2800" i="1" smtClean="0">
                <a:sym typeface="Symbol" pitchFamily="18" charset="2"/>
              </a:rPr>
              <a:t>t</a:t>
            </a:r>
            <a:r>
              <a:rPr lang="en-US" sz="2800" smtClean="0">
                <a:sym typeface="Symbol" pitchFamily="18" charset="2"/>
              </a:rPr>
              <a:t>2</a:t>
            </a:r>
            <a:r>
              <a:rPr lang="en-US" sz="2800" i="1" smtClean="0">
                <a:sym typeface="Symbol" pitchFamily="18" charset="2"/>
              </a:rPr>
              <a:t>T</a:t>
            </a:r>
            <a:r>
              <a:rPr lang="en-US" sz="2800" i="1" baseline="-25000" smtClean="0">
                <a:sym typeface="Symbol" pitchFamily="18" charset="2"/>
              </a:rPr>
              <a:t>b</a:t>
            </a:r>
            <a:r>
              <a:rPr lang="en-US" sz="2800" i="1" smtClean="0">
                <a:sym typeface="Symbol" pitchFamily="18" charset="2"/>
              </a:rPr>
              <a:t>. </a:t>
            </a:r>
            <a:r>
              <a:rPr lang="en-US" sz="2800" smtClean="0">
                <a:sym typeface="Symbol" pitchFamily="18" charset="2"/>
              </a:rPr>
              <a:t>Note the “+” and “-” may be different between these intervals.</a:t>
            </a:r>
          </a:p>
          <a:p>
            <a:pPr eaLnBrk="1" hangingPunct="1"/>
            <a:r>
              <a:rPr lang="en-US" sz="2800" smtClean="0">
                <a:sym typeface="Symbol" pitchFamily="18" charset="2"/>
              </a:rPr>
              <a:t>Furthermore, we have that </a:t>
            </a:r>
            <a:r>
              <a:rPr lang="en-US" i="1" smtClean="0">
                <a:sym typeface="Symbol" pitchFamily="18" charset="2"/>
              </a:rPr>
              <a:t></a:t>
            </a:r>
            <a:r>
              <a:rPr lang="en-US" smtClean="0">
                <a:sym typeface="Symbol" pitchFamily="18" charset="2"/>
              </a:rPr>
              <a:t>(</a:t>
            </a:r>
            <a:r>
              <a:rPr lang="en-US" i="1" smtClean="0">
                <a:sym typeface="Symbol" pitchFamily="18" charset="2"/>
              </a:rPr>
              <a:t>T</a:t>
            </a:r>
            <a:r>
              <a:rPr lang="en-US" i="1" baseline="-25000" smtClean="0">
                <a:sym typeface="Symbol" pitchFamily="18" charset="2"/>
              </a:rPr>
              <a:t>b</a:t>
            </a:r>
            <a:r>
              <a:rPr lang="en-US" smtClean="0">
                <a:sym typeface="Symbol" pitchFamily="18" charset="2"/>
              </a:rPr>
              <a:t>) can be /2 depending on the past history.  </a:t>
            </a:r>
            <a:endParaRPr lang="th-TH" smtClean="0">
              <a:sym typeface="Symbol" pitchFamily="18" charset="2"/>
            </a:endParaRPr>
          </a:p>
        </p:txBody>
      </p:sp>
      <p:sp>
        <p:nvSpPr>
          <p:cNvPr id="82948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2949" name="Object 4"/>
          <p:cNvGraphicFramePr>
            <a:graphicFrameLocks noChangeAspect="1"/>
          </p:cNvGraphicFramePr>
          <p:nvPr/>
        </p:nvGraphicFramePr>
        <p:xfrm>
          <a:off x="2268538" y="2276475"/>
          <a:ext cx="3297237" cy="868363"/>
        </p:xfrm>
        <a:graphic>
          <a:graphicData uri="http://schemas.openxmlformats.org/presentationml/2006/ole">
            <p:oleObj spid="_x0000_s36880" name="Equation" r:id="rId3" imgW="1625600" imgH="4318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67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probability of BPSK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observable element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(symbol zero was sent and the detected sample was read in zone 1)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2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2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2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2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</a:rPr>
                            <m:t>𝑑𝑡</m:t>
                          </m:r>
                        </m:e>
                      </m:nary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21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2200" i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b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27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MSK</a:t>
            </a:r>
            <a:endParaRPr lang="th-TH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Hence, we have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z="2800" smtClean="0">
                <a:sym typeface="Symbol" pitchFamily="18" charset="2"/>
              </a:rPr>
              <a:t>we have that </a:t>
            </a:r>
            <a:r>
              <a:rPr lang="en-US" i="1" smtClean="0">
                <a:sym typeface="Symbol" pitchFamily="18" charset="2"/>
              </a:rPr>
              <a:t></a:t>
            </a:r>
            <a:r>
              <a:rPr lang="en-US" smtClean="0">
                <a:sym typeface="Symbol" pitchFamily="18" charset="2"/>
              </a:rPr>
              <a:t>(</a:t>
            </a:r>
            <a:r>
              <a:rPr lang="en-US" i="1" smtClean="0">
                <a:sym typeface="Symbol" pitchFamily="18" charset="2"/>
              </a:rPr>
              <a:t>T</a:t>
            </a:r>
            <a:r>
              <a:rPr lang="en-US" i="1" baseline="-25000" smtClean="0">
                <a:sym typeface="Symbol" pitchFamily="18" charset="2"/>
              </a:rPr>
              <a:t>b</a:t>
            </a:r>
            <a:r>
              <a:rPr lang="en-US" smtClean="0">
                <a:sym typeface="Symbol" pitchFamily="18" charset="2"/>
              </a:rPr>
              <a:t>) can be /2 depending on the past history.</a:t>
            </a:r>
            <a:r>
              <a:rPr lang="en-US" smtClean="0"/>
              <a:t> </a:t>
            </a:r>
            <a:endParaRPr lang="th-TH" smtClean="0"/>
          </a:p>
        </p:txBody>
      </p:sp>
      <p:sp>
        <p:nvSpPr>
          <p:cNvPr id="83972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3973" name="Object 4"/>
          <p:cNvGraphicFramePr>
            <a:graphicFrameLocks noChangeAspect="1"/>
          </p:cNvGraphicFramePr>
          <p:nvPr/>
        </p:nvGraphicFramePr>
        <p:xfrm>
          <a:off x="900113" y="2420938"/>
          <a:ext cx="7104062" cy="1485900"/>
        </p:xfrm>
        <a:graphic>
          <a:graphicData uri="http://schemas.openxmlformats.org/presentationml/2006/ole">
            <p:oleObj spid="_x0000_s37918" name="Equation" r:id="rId3" imgW="4737100" imgH="990600" progId="Equation.3">
              <p:embed/>
            </p:oleObj>
          </a:graphicData>
        </a:graphic>
      </p:graphicFrame>
      <p:sp>
        <p:nvSpPr>
          <p:cNvPr id="83974" name="Rectangle 7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3975" name="Object 6"/>
          <p:cNvGraphicFramePr>
            <a:graphicFrameLocks noChangeAspect="1"/>
          </p:cNvGraphicFramePr>
          <p:nvPr/>
        </p:nvGraphicFramePr>
        <p:xfrm>
          <a:off x="1258888" y="5300663"/>
          <a:ext cx="5106987" cy="723900"/>
        </p:xfrm>
        <a:graphic>
          <a:graphicData uri="http://schemas.openxmlformats.org/presentationml/2006/ole">
            <p:oleObj spid="_x0000_s37919" name="Equation" r:id="rId4" imgW="3429000" imgH="4826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181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MSK</a:t>
            </a:r>
            <a:endParaRPr lang="th-TH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ym typeface="Symbol" pitchFamily="18" charset="2"/>
              </a:rPr>
              <a:t>Hence, we have</a:t>
            </a:r>
            <a:endParaRPr lang="th-TH" sz="2800" smtClean="0">
              <a:sym typeface="Symbol" pitchFamily="18" charset="2"/>
            </a:endParaRPr>
          </a:p>
          <a:p>
            <a:pPr eaLnBrk="1" hangingPunct="1"/>
            <a:endParaRPr lang="th-TH" sz="2800" smtClean="0">
              <a:sym typeface="Symbol" pitchFamily="18" charset="2"/>
            </a:endParaRPr>
          </a:p>
          <a:p>
            <a:pPr eaLnBrk="1" hangingPunct="1"/>
            <a:endParaRPr lang="th-TH" sz="2800" smtClean="0">
              <a:sym typeface="Symbol" pitchFamily="18" charset="2"/>
            </a:endParaRPr>
          </a:p>
          <a:p>
            <a:pPr eaLnBrk="1" hangingPunct="1"/>
            <a:r>
              <a:rPr lang="en-US" sz="2800" smtClean="0">
                <a:sym typeface="Symbol" pitchFamily="18" charset="2"/>
              </a:rPr>
              <a:t>“+” for (</a:t>
            </a:r>
            <a:r>
              <a:rPr lang="en-US" sz="2800" i="1" smtClean="0">
                <a:sym typeface="Symbol" pitchFamily="18" charset="2"/>
              </a:rPr>
              <a:t>T</a:t>
            </a:r>
            <a:r>
              <a:rPr lang="en-US" sz="2800" i="1" baseline="-25000" smtClean="0">
                <a:sym typeface="Symbol" pitchFamily="18" charset="2"/>
              </a:rPr>
              <a:t>b</a:t>
            </a:r>
            <a:r>
              <a:rPr lang="en-US" sz="2800" smtClean="0">
                <a:sym typeface="Symbol" pitchFamily="18" charset="2"/>
              </a:rPr>
              <a:t>) = +/2 and “-” for (</a:t>
            </a:r>
            <a:r>
              <a:rPr lang="en-US" sz="2800" i="1" smtClean="0">
                <a:sym typeface="Symbol" pitchFamily="18" charset="2"/>
              </a:rPr>
              <a:t>T</a:t>
            </a:r>
            <a:r>
              <a:rPr lang="en-US" sz="2800" i="1" baseline="-25000" smtClean="0">
                <a:sym typeface="Symbol" pitchFamily="18" charset="2"/>
              </a:rPr>
              <a:t>b</a:t>
            </a:r>
            <a:r>
              <a:rPr lang="en-US" sz="2800" smtClean="0">
                <a:sym typeface="Symbol" pitchFamily="18" charset="2"/>
              </a:rPr>
              <a:t>) = -/2 </a:t>
            </a:r>
          </a:p>
          <a:p>
            <a:pPr eaLnBrk="1" hangingPunct="1"/>
            <a:r>
              <a:rPr lang="en-US" sz="2800" smtClean="0"/>
              <a:t>The basis functions change to</a:t>
            </a:r>
            <a:endParaRPr lang="en-US" sz="2800" smtClean="0">
              <a:sym typeface="Symbol" pitchFamily="18" charset="2"/>
            </a:endParaRPr>
          </a:p>
          <a:p>
            <a:pPr eaLnBrk="1" hangingPunct="1"/>
            <a:endParaRPr lang="th-TH" sz="2800" smtClean="0">
              <a:sym typeface="Symbol" pitchFamily="18" charset="2"/>
            </a:endParaRPr>
          </a:p>
        </p:txBody>
      </p:sp>
      <p:sp>
        <p:nvSpPr>
          <p:cNvPr id="84996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4997" name="Object 4"/>
          <p:cNvGraphicFramePr>
            <a:graphicFrameLocks noChangeAspect="1"/>
          </p:cNvGraphicFramePr>
          <p:nvPr/>
        </p:nvGraphicFramePr>
        <p:xfrm>
          <a:off x="1763713" y="2205038"/>
          <a:ext cx="4422775" cy="866775"/>
        </p:xfrm>
        <a:graphic>
          <a:graphicData uri="http://schemas.openxmlformats.org/presentationml/2006/ole">
            <p:oleObj spid="_x0000_s38956" name="Equation" r:id="rId3" imgW="2476500" imgH="482600" progId="Equation.3">
              <p:embed/>
            </p:oleObj>
          </a:graphicData>
        </a:graphic>
      </p:graphicFrame>
      <p:sp>
        <p:nvSpPr>
          <p:cNvPr id="84998" name="Rectangle 7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4999" name="Object 6"/>
          <p:cNvGraphicFramePr>
            <a:graphicFrameLocks noChangeAspect="1"/>
          </p:cNvGraphicFramePr>
          <p:nvPr/>
        </p:nvGraphicFramePr>
        <p:xfrm>
          <a:off x="1547813" y="4149725"/>
          <a:ext cx="4987925" cy="868363"/>
        </p:xfrm>
        <a:graphic>
          <a:graphicData uri="http://schemas.openxmlformats.org/presentationml/2006/ole">
            <p:oleObj spid="_x0000_s38957" name="Equation" r:id="rId4" imgW="2794000" imgH="482600" progId="Equation.3">
              <p:embed/>
            </p:oleObj>
          </a:graphicData>
        </a:graphic>
      </p:graphicFrame>
      <p:sp>
        <p:nvSpPr>
          <p:cNvPr id="85000" name="Rectangle 9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5001" name="Object 8"/>
          <p:cNvGraphicFramePr>
            <a:graphicFrameLocks noChangeAspect="1"/>
          </p:cNvGraphicFramePr>
          <p:nvPr/>
        </p:nvGraphicFramePr>
        <p:xfrm>
          <a:off x="1619250" y="5229225"/>
          <a:ext cx="4965700" cy="871538"/>
        </p:xfrm>
        <a:graphic>
          <a:graphicData uri="http://schemas.openxmlformats.org/presentationml/2006/ole">
            <p:oleObj spid="_x0000_s38958" name="Equation" r:id="rId5" imgW="2768600" imgH="4826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316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MSK</a:t>
            </a:r>
            <a:endParaRPr lang="th-TH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We write MSK signal as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Where                     and </a:t>
            </a:r>
            <a:endParaRPr lang="th-TH" sz="2800" smtClean="0"/>
          </a:p>
          <a:p>
            <a:pPr eaLnBrk="1" hangingPunct="1"/>
            <a:endParaRPr lang="th-TH" sz="2800" smtClean="0"/>
          </a:p>
        </p:txBody>
      </p:sp>
      <p:sp>
        <p:nvSpPr>
          <p:cNvPr id="86020" name="Rectangle 7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6021" name="Object 6"/>
          <p:cNvGraphicFramePr>
            <a:graphicFrameLocks noChangeAspect="1"/>
          </p:cNvGraphicFramePr>
          <p:nvPr/>
        </p:nvGraphicFramePr>
        <p:xfrm>
          <a:off x="904875" y="2189163"/>
          <a:ext cx="7507288" cy="2247900"/>
        </p:xfrm>
        <a:graphic>
          <a:graphicData uri="http://schemas.openxmlformats.org/presentationml/2006/ole">
            <p:oleObj spid="_x0000_s39980" name="Equation" r:id="rId3" imgW="5003800" imgH="1498600" progId="Equation.3">
              <p:embed/>
            </p:oleObj>
          </a:graphicData>
        </a:graphic>
      </p:graphicFrame>
      <p:sp>
        <p:nvSpPr>
          <p:cNvPr id="86022" name="Rectangle 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6023" name="Object 8"/>
          <p:cNvGraphicFramePr>
            <a:graphicFrameLocks noChangeAspect="1"/>
          </p:cNvGraphicFramePr>
          <p:nvPr/>
        </p:nvGraphicFramePr>
        <p:xfrm>
          <a:off x="2195513" y="4757738"/>
          <a:ext cx="1770062" cy="400050"/>
        </p:xfrm>
        <a:graphic>
          <a:graphicData uri="http://schemas.openxmlformats.org/presentationml/2006/ole">
            <p:oleObj spid="_x0000_s39981" name="Equation" r:id="rId4" imgW="1180588" imgH="266584" progId="Equation.3">
              <p:embed/>
            </p:oleObj>
          </a:graphicData>
        </a:graphic>
      </p:graphicFrame>
      <p:sp>
        <p:nvSpPr>
          <p:cNvPr id="86024" name="Rectangle 1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6025" name="Object 10"/>
          <p:cNvGraphicFramePr>
            <a:graphicFrameLocks noChangeAspect="1"/>
          </p:cNvGraphicFramePr>
          <p:nvPr/>
        </p:nvGraphicFramePr>
        <p:xfrm>
          <a:off x="4932363" y="4724400"/>
          <a:ext cx="2039937" cy="400050"/>
        </p:xfrm>
        <a:graphic>
          <a:graphicData uri="http://schemas.openxmlformats.org/presentationml/2006/ole">
            <p:oleObj spid="_x0000_s39982" name="Equation" r:id="rId5" imgW="1358310" imgH="266584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638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MSK</a:t>
            </a:r>
            <a:endParaRPr lang="th-TH" smtClean="0"/>
          </a:p>
        </p:txBody>
      </p:sp>
      <p:graphicFrame>
        <p:nvGraphicFramePr>
          <p:cNvPr id="193651" name="Group 115"/>
          <p:cNvGraphicFramePr>
            <a:graphicFrameLocks noGrp="1"/>
          </p:cNvGraphicFramePr>
          <p:nvPr>
            <p:ph type="tbl" idx="1"/>
          </p:nvPr>
        </p:nvGraphicFramePr>
        <p:xfrm>
          <a:off x="609600" y="1600200"/>
          <a:ext cx="7924800" cy="4567342"/>
        </p:xfrm>
        <a:graphic>
          <a:graphicData uri="http://schemas.openxmlformats.org/drawingml/2006/table">
            <a:tbl>
              <a:tblPr/>
              <a:tblGrid>
                <a:gridCol w="1584325"/>
                <a:gridCol w="1585913"/>
                <a:gridCol w="1584325"/>
                <a:gridCol w="1585912"/>
                <a:gridCol w="1584325"/>
              </a:tblGrid>
              <a:tr h="8841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Symbol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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(0)</a:t>
                      </a:r>
                      <a:endParaRPr kumimoji="0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s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1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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(T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b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)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s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2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13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/2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5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-</a:t>
                      </a: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/2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13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0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-</a:t>
                      </a: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/2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22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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  <a:sym typeface="Symbol" pitchFamily="18" charset="2"/>
                        </a:rPr>
                        <a:t>/2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7079" name="Rectangle 10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7080" name="Object 99"/>
          <p:cNvGraphicFramePr>
            <a:graphicFrameLocks noChangeAspect="1"/>
          </p:cNvGraphicFramePr>
          <p:nvPr/>
        </p:nvGraphicFramePr>
        <p:xfrm>
          <a:off x="4211638" y="2636838"/>
          <a:ext cx="684212" cy="531812"/>
        </p:xfrm>
        <a:graphic>
          <a:graphicData uri="http://schemas.openxmlformats.org/presentationml/2006/ole">
            <p:oleObj spid="_x0000_s41074" name="Equation" r:id="rId3" imgW="342603" imgH="266469" progId="Equation.3">
              <p:embed/>
            </p:oleObj>
          </a:graphicData>
        </a:graphic>
      </p:graphicFrame>
      <p:sp>
        <p:nvSpPr>
          <p:cNvPr id="87081" name="Rectangle 10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7082" name="Object 101"/>
          <p:cNvGraphicFramePr>
            <a:graphicFrameLocks noChangeAspect="1"/>
          </p:cNvGraphicFramePr>
          <p:nvPr/>
        </p:nvGraphicFramePr>
        <p:xfrm>
          <a:off x="4248150" y="4437063"/>
          <a:ext cx="684213" cy="531812"/>
        </p:xfrm>
        <a:graphic>
          <a:graphicData uri="http://schemas.openxmlformats.org/presentationml/2006/ole">
            <p:oleObj spid="_x0000_s41075" name="Equation" r:id="rId4" imgW="342603" imgH="266469" progId="Equation.3">
              <p:embed/>
            </p:oleObj>
          </a:graphicData>
        </a:graphic>
      </p:graphicFrame>
      <p:sp>
        <p:nvSpPr>
          <p:cNvPr id="87083" name="Rectangle 10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7084" name="Object 103"/>
          <p:cNvGraphicFramePr>
            <a:graphicFrameLocks noChangeAspect="1"/>
          </p:cNvGraphicFramePr>
          <p:nvPr/>
        </p:nvGraphicFramePr>
        <p:xfrm>
          <a:off x="7380288" y="3500438"/>
          <a:ext cx="684212" cy="531812"/>
        </p:xfrm>
        <a:graphic>
          <a:graphicData uri="http://schemas.openxmlformats.org/presentationml/2006/ole">
            <p:oleObj spid="_x0000_s41076" name="Equation" r:id="rId5" imgW="342603" imgH="266469" progId="Equation.3">
              <p:embed/>
            </p:oleObj>
          </a:graphicData>
        </a:graphic>
      </p:graphicFrame>
      <p:sp>
        <p:nvSpPr>
          <p:cNvPr id="87085" name="Rectangle 106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7086" name="Object 105"/>
          <p:cNvGraphicFramePr>
            <a:graphicFrameLocks noChangeAspect="1"/>
          </p:cNvGraphicFramePr>
          <p:nvPr/>
        </p:nvGraphicFramePr>
        <p:xfrm>
          <a:off x="7451725" y="5373688"/>
          <a:ext cx="684213" cy="531812"/>
        </p:xfrm>
        <a:graphic>
          <a:graphicData uri="http://schemas.openxmlformats.org/presentationml/2006/ole">
            <p:oleObj spid="_x0000_s41077" name="Equation" r:id="rId6" imgW="342603" imgH="266469" progId="Equation.3">
              <p:embed/>
            </p:oleObj>
          </a:graphicData>
        </a:graphic>
      </p:graphicFrame>
      <p:sp>
        <p:nvSpPr>
          <p:cNvPr id="87087" name="Rectangle 10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7088" name="Object 107"/>
          <p:cNvGraphicFramePr>
            <a:graphicFrameLocks noChangeAspect="1"/>
          </p:cNvGraphicFramePr>
          <p:nvPr/>
        </p:nvGraphicFramePr>
        <p:xfrm>
          <a:off x="3995738" y="3500438"/>
          <a:ext cx="914400" cy="533400"/>
        </p:xfrm>
        <a:graphic>
          <a:graphicData uri="http://schemas.openxmlformats.org/presentationml/2006/ole">
            <p:oleObj spid="_x0000_s41078" name="Equation" r:id="rId7" imgW="457002" imgH="266584" progId="Equation.3">
              <p:embed/>
            </p:oleObj>
          </a:graphicData>
        </a:graphic>
      </p:graphicFrame>
      <p:sp>
        <p:nvSpPr>
          <p:cNvPr id="87089" name="Rectangle 11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7090" name="Object 109"/>
          <p:cNvGraphicFramePr>
            <a:graphicFrameLocks noChangeAspect="1"/>
          </p:cNvGraphicFramePr>
          <p:nvPr/>
        </p:nvGraphicFramePr>
        <p:xfrm>
          <a:off x="4067175" y="5445125"/>
          <a:ext cx="914400" cy="533400"/>
        </p:xfrm>
        <a:graphic>
          <a:graphicData uri="http://schemas.openxmlformats.org/presentationml/2006/ole">
            <p:oleObj spid="_x0000_s41079" name="Equation" r:id="rId8" imgW="457002" imgH="266584" progId="Equation.3">
              <p:embed/>
            </p:oleObj>
          </a:graphicData>
        </a:graphic>
      </p:graphicFrame>
      <p:sp>
        <p:nvSpPr>
          <p:cNvPr id="87091" name="Rectangle 11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7092" name="Object 111"/>
          <p:cNvGraphicFramePr>
            <a:graphicFrameLocks noChangeAspect="1"/>
          </p:cNvGraphicFramePr>
          <p:nvPr/>
        </p:nvGraphicFramePr>
        <p:xfrm>
          <a:off x="7092950" y="2636838"/>
          <a:ext cx="914400" cy="533400"/>
        </p:xfrm>
        <a:graphic>
          <a:graphicData uri="http://schemas.openxmlformats.org/presentationml/2006/ole">
            <p:oleObj spid="_x0000_s41080" name="Equation" r:id="rId9" imgW="457002" imgH="266584" progId="Equation.3">
              <p:embed/>
            </p:oleObj>
          </a:graphicData>
        </a:graphic>
      </p:graphicFrame>
      <p:sp>
        <p:nvSpPr>
          <p:cNvPr id="87093" name="Rectangle 1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7094" name="Object 113"/>
          <p:cNvGraphicFramePr>
            <a:graphicFrameLocks noChangeAspect="1"/>
          </p:cNvGraphicFramePr>
          <p:nvPr/>
        </p:nvGraphicFramePr>
        <p:xfrm>
          <a:off x="7092950" y="4437063"/>
          <a:ext cx="914400" cy="533400"/>
        </p:xfrm>
        <a:graphic>
          <a:graphicData uri="http://schemas.openxmlformats.org/presentationml/2006/ole">
            <p:oleObj spid="_x0000_s41081" name="Equation" r:id="rId10" imgW="457002" imgH="266584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04722-5D0A-4335-92C4-CC48B328C9B3}" type="slidenum">
              <a:rPr lang="en-US" smtClean="0"/>
              <a:pPr>
                <a:defRPr/>
              </a:pPr>
              <a:t>93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4564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1863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7" name="Rectangle 6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8068" name="Object 5"/>
          <p:cNvGraphicFramePr>
            <a:graphicFrameLocks noChangeAspect="1"/>
          </p:cNvGraphicFramePr>
          <p:nvPr/>
        </p:nvGraphicFramePr>
        <p:xfrm>
          <a:off x="5867400" y="3429000"/>
          <a:ext cx="2462213" cy="1019175"/>
        </p:xfrm>
        <a:graphic>
          <a:graphicData uri="http://schemas.openxmlformats.org/presentationml/2006/ole">
            <p:oleObj spid="_x0000_s42000" name="Equation" r:id="rId4" imgW="1219200" imgH="5080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AE563-0F30-4375-8E33-7912D87D9B34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333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6121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1" name="Text Box 5"/>
          <p:cNvSpPr txBox="1">
            <a:spLocks noChangeArrowheads="1"/>
          </p:cNvSpPr>
          <p:nvPr/>
        </p:nvSpPr>
        <p:spPr bwMode="auto">
          <a:xfrm>
            <a:off x="2484438" y="7588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0</a:t>
            </a:r>
            <a:endParaRPr lang="th-TH"/>
          </a:p>
        </p:txBody>
      </p:sp>
      <p:sp>
        <p:nvSpPr>
          <p:cNvPr id="89092" name="Text Box 7"/>
          <p:cNvSpPr txBox="1">
            <a:spLocks noChangeArrowheads="1"/>
          </p:cNvSpPr>
          <p:nvPr/>
        </p:nvSpPr>
        <p:spPr bwMode="auto">
          <a:xfrm>
            <a:off x="1116013" y="765175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Phase:</a:t>
            </a:r>
            <a:endParaRPr lang="th-TH"/>
          </a:p>
        </p:txBody>
      </p:sp>
      <p:sp>
        <p:nvSpPr>
          <p:cNvPr id="89093" name="Text Box 8"/>
          <p:cNvSpPr txBox="1">
            <a:spLocks noChangeArrowheads="1"/>
          </p:cNvSpPr>
          <p:nvPr/>
        </p:nvSpPr>
        <p:spPr bwMode="auto">
          <a:xfrm>
            <a:off x="2965450" y="755650"/>
            <a:ext cx="500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>
                <a:sym typeface="Symbol" pitchFamily="18" charset="2"/>
              </a:rPr>
              <a:t>/2</a:t>
            </a:r>
          </a:p>
        </p:txBody>
      </p:sp>
      <p:sp>
        <p:nvSpPr>
          <p:cNvPr id="89094" name="Text Box 9"/>
          <p:cNvSpPr txBox="1">
            <a:spLocks noChangeArrowheads="1"/>
          </p:cNvSpPr>
          <p:nvPr/>
        </p:nvSpPr>
        <p:spPr bwMode="auto">
          <a:xfrm>
            <a:off x="3492500" y="762000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>
                <a:sym typeface="Symbol" pitchFamily="18" charset="2"/>
              </a:rPr>
              <a:t></a:t>
            </a:r>
          </a:p>
        </p:txBody>
      </p:sp>
      <p:sp>
        <p:nvSpPr>
          <p:cNvPr id="89095" name="Text Box 11"/>
          <p:cNvSpPr txBox="1">
            <a:spLocks noChangeArrowheads="1"/>
          </p:cNvSpPr>
          <p:nvPr/>
        </p:nvSpPr>
        <p:spPr bwMode="auto">
          <a:xfrm>
            <a:off x="4500563" y="7651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>
                <a:sym typeface="Symbol" pitchFamily="18" charset="2"/>
              </a:rPr>
              <a:t></a:t>
            </a:r>
          </a:p>
        </p:txBody>
      </p:sp>
      <p:sp>
        <p:nvSpPr>
          <p:cNvPr id="89096" name="Text Box 12"/>
          <p:cNvSpPr txBox="1">
            <a:spLocks noChangeArrowheads="1"/>
          </p:cNvSpPr>
          <p:nvPr/>
        </p:nvSpPr>
        <p:spPr bwMode="auto">
          <a:xfrm>
            <a:off x="4859338" y="765175"/>
            <a:ext cx="500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>
                <a:sym typeface="Symbol" pitchFamily="18" charset="2"/>
              </a:rPr>
              <a:t>/2</a:t>
            </a:r>
          </a:p>
        </p:txBody>
      </p:sp>
      <p:sp>
        <p:nvSpPr>
          <p:cNvPr id="89097" name="Text Box 13"/>
          <p:cNvSpPr txBox="1">
            <a:spLocks noChangeArrowheads="1"/>
          </p:cNvSpPr>
          <p:nvPr/>
        </p:nvSpPr>
        <p:spPr bwMode="auto">
          <a:xfrm>
            <a:off x="5435600" y="7683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>
                <a:sym typeface="Symbol" pitchFamily="18" charset="2"/>
              </a:rPr>
              <a:t>0</a:t>
            </a:r>
          </a:p>
        </p:txBody>
      </p:sp>
      <p:sp>
        <p:nvSpPr>
          <p:cNvPr id="89098" name="Text Box 14"/>
          <p:cNvSpPr txBox="1">
            <a:spLocks noChangeArrowheads="1"/>
          </p:cNvSpPr>
          <p:nvPr/>
        </p:nvSpPr>
        <p:spPr bwMode="auto">
          <a:xfrm>
            <a:off x="5940425" y="765175"/>
            <a:ext cx="576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>
                <a:sym typeface="Symbol" pitchFamily="18" charset="2"/>
              </a:rPr>
              <a:t>-/2</a:t>
            </a:r>
          </a:p>
        </p:txBody>
      </p:sp>
      <p:sp>
        <p:nvSpPr>
          <p:cNvPr id="89099" name="Rectangle 15"/>
          <p:cNvSpPr>
            <a:spLocks noChangeArrowheads="1"/>
          </p:cNvSpPr>
          <p:nvPr/>
        </p:nvSpPr>
        <p:spPr bwMode="auto">
          <a:xfrm>
            <a:off x="4284663" y="836613"/>
            <a:ext cx="287337" cy="3603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0" name="Text Box 10"/>
          <p:cNvSpPr txBox="1">
            <a:spLocks noChangeArrowheads="1"/>
          </p:cNvSpPr>
          <p:nvPr/>
        </p:nvSpPr>
        <p:spPr bwMode="auto">
          <a:xfrm>
            <a:off x="3924300" y="765175"/>
            <a:ext cx="500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>
                <a:sym typeface="Symbol" pitchFamily="18" charset="2"/>
              </a:rPr>
              <a:t>/2</a:t>
            </a:r>
          </a:p>
        </p:txBody>
      </p:sp>
      <p:sp>
        <p:nvSpPr>
          <p:cNvPr id="89101" name="Rectangle 16"/>
          <p:cNvSpPr>
            <a:spLocks noChangeArrowheads="1"/>
          </p:cNvSpPr>
          <p:nvPr/>
        </p:nvSpPr>
        <p:spPr bwMode="auto">
          <a:xfrm>
            <a:off x="4284663" y="2997200"/>
            <a:ext cx="287337" cy="3603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2" name="Rectangle 17"/>
          <p:cNvSpPr>
            <a:spLocks noChangeArrowheads="1"/>
          </p:cNvSpPr>
          <p:nvPr/>
        </p:nvSpPr>
        <p:spPr bwMode="auto">
          <a:xfrm>
            <a:off x="4284663" y="4797425"/>
            <a:ext cx="287337" cy="3603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AE563-0F30-4375-8E33-7912D87D9B34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242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MSK</a:t>
            </a:r>
            <a:endParaRPr lang="th-TH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observe that MSK is in fact the QPSK having              the pulse shape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Block diagrams for transmitter and receiver are given in the next two slides.</a:t>
            </a:r>
            <a:endParaRPr lang="th-TH" dirty="0" smtClean="0"/>
          </a:p>
        </p:txBody>
      </p:sp>
      <p:sp>
        <p:nvSpPr>
          <p:cNvPr id="90116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01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20103985"/>
              </p:ext>
            </p:extLst>
          </p:nvPr>
        </p:nvGraphicFramePr>
        <p:xfrm>
          <a:off x="2209800" y="1905000"/>
          <a:ext cx="1281113" cy="960437"/>
        </p:xfrm>
        <a:graphic>
          <a:graphicData uri="http://schemas.openxmlformats.org/presentationml/2006/ole">
            <p:oleObj spid="_x0000_s43024" name="Equation" r:id="rId3" imgW="647419" imgH="482391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099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8" name="Object 6"/>
          <p:cNvGraphicFramePr>
            <a:graphicFrameLocks noGrp="1" noChangeAspect="1"/>
          </p:cNvGraphicFramePr>
          <p:nvPr>
            <p:ph/>
          </p:nvPr>
        </p:nvGraphicFramePr>
        <p:xfrm>
          <a:off x="395288" y="1628775"/>
          <a:ext cx="8339137" cy="3359150"/>
        </p:xfrm>
        <a:graphic>
          <a:graphicData uri="http://schemas.openxmlformats.org/presentationml/2006/ole">
            <p:oleObj spid="_x0000_s44048" name="Bitmap Image" r:id="rId3" imgW="8914286" imgH="3591426" progId="PBrush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02280-0547-4E0D-9B5A-64F571740510}" type="slidenum">
              <a:rPr lang="en-US" smtClean="0"/>
              <a:pPr>
                <a:defRPr/>
              </a:pPr>
              <a:t>97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8080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2" name="Object 14"/>
          <p:cNvGraphicFramePr>
            <a:graphicFrameLocks noGrp="1" noChangeAspect="1"/>
          </p:cNvGraphicFramePr>
          <p:nvPr>
            <p:ph sz="half" idx="2"/>
          </p:nvPr>
        </p:nvGraphicFramePr>
        <p:xfrm>
          <a:off x="539750" y="1700213"/>
          <a:ext cx="8208963" cy="4503737"/>
        </p:xfrm>
        <a:graphic>
          <a:graphicData uri="http://schemas.openxmlformats.org/presentationml/2006/ole">
            <p:oleObj spid="_x0000_s45100" name="Bitmap Image" r:id="rId3" imgW="8923810" imgH="4896533" progId="PBrush">
              <p:embed/>
            </p:oleObj>
          </a:graphicData>
        </a:graphic>
      </p:graphicFrame>
      <p:sp>
        <p:nvSpPr>
          <p:cNvPr id="92163" name="Rectangle 7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2758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900113" y="333375"/>
          <a:ext cx="2016125" cy="952500"/>
        </p:xfrm>
        <a:graphic>
          <a:graphicData uri="http://schemas.openxmlformats.org/presentationml/2006/ole">
            <p:oleObj spid="_x0000_s45101" name="Equation" r:id="rId4" imgW="1155199" imgH="545863" progId="Equation.3">
              <p:embed/>
            </p:oleObj>
          </a:graphicData>
        </a:graphic>
      </p:graphicFrame>
      <p:sp>
        <p:nvSpPr>
          <p:cNvPr id="92165" name="Rectangle 9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2760" name="Object 8"/>
          <p:cNvGraphicFramePr>
            <a:graphicFrameLocks noChangeAspect="1"/>
          </p:cNvGraphicFramePr>
          <p:nvPr/>
        </p:nvGraphicFramePr>
        <p:xfrm>
          <a:off x="1116013" y="5445125"/>
          <a:ext cx="2393950" cy="1036638"/>
        </p:xfrm>
        <a:graphic>
          <a:graphicData uri="http://schemas.openxmlformats.org/presentationml/2006/ole">
            <p:oleObj spid="_x0000_s45102" name="Equation" r:id="rId5" imgW="1206500" imgH="520700" progId="Equation.3">
              <p:embed/>
            </p:oleObj>
          </a:graphicData>
        </a:graphic>
      </p:graphicFrame>
      <p:sp>
        <p:nvSpPr>
          <p:cNvPr id="202763" name="Line 11"/>
          <p:cNvSpPr>
            <a:spLocks noChangeShapeType="1"/>
          </p:cNvSpPr>
          <p:nvPr/>
        </p:nvSpPr>
        <p:spPr bwMode="auto">
          <a:xfrm>
            <a:off x="3419475" y="549275"/>
            <a:ext cx="576263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4" name="Line 12"/>
          <p:cNvSpPr>
            <a:spLocks noChangeShapeType="1"/>
          </p:cNvSpPr>
          <p:nvPr/>
        </p:nvSpPr>
        <p:spPr bwMode="auto">
          <a:xfrm flipV="1">
            <a:off x="3348038" y="4508500"/>
            <a:ext cx="719137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00A1C-394A-4E30-AF85-A776BEE86877}" type="slidenum">
              <a:rPr lang="en-US" smtClean="0"/>
              <a:pPr>
                <a:defRPr/>
              </a:pPr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801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63" grpId="0" animBg="1"/>
      <p:bldP spid="202764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4463" y="0"/>
            <a:ext cx="8388350" cy="6705600"/>
          </a:xfrm>
          <a:noFill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AE563-0F30-4375-8E33-7912D87D9B34}" type="slidenum">
              <a:rPr lang="en-US" smtClean="0"/>
              <a:pPr>
                <a:defRPr/>
              </a:pPr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20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8965</TotalTime>
  <Words>2835</Words>
  <Application>Microsoft Office PowerPoint</Application>
  <PresentationFormat>On-screen Show (4:3)</PresentationFormat>
  <Paragraphs>726</Paragraphs>
  <Slides>126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126</vt:i4>
      </vt:variant>
    </vt:vector>
  </HeadingPairs>
  <TitlesOfParts>
    <vt:vector size="129" baseType="lpstr">
      <vt:lpstr>Digital Dots</vt:lpstr>
      <vt:lpstr>Equation</vt:lpstr>
      <vt:lpstr>Bitmap Image</vt:lpstr>
      <vt:lpstr>Coherent phase shift keying</vt:lpstr>
      <vt:lpstr>Binary Phase shift keying</vt:lpstr>
      <vt:lpstr>Binary Phase shift keying</vt:lpstr>
      <vt:lpstr>Binary Phase shift keying</vt:lpstr>
      <vt:lpstr>Signal constellation for binary Phase shift keying</vt:lpstr>
      <vt:lpstr>Signal constellation for binary Phase shift keying</vt:lpstr>
      <vt:lpstr>Error probability of BPSK</vt:lpstr>
      <vt:lpstr>Error probability of BPSK-Receiver model</vt:lpstr>
      <vt:lpstr>Error probability of BPSK</vt:lpstr>
      <vt:lpstr>Error probability of BPSK</vt:lpstr>
      <vt:lpstr>Error probability of BPSK</vt:lpstr>
      <vt:lpstr>Error probability of BPSK</vt:lpstr>
      <vt:lpstr>Error probability of error</vt:lpstr>
      <vt:lpstr>Generation of BPSK signals</vt:lpstr>
      <vt:lpstr>Generation of BPSK signals</vt:lpstr>
      <vt:lpstr>Detection of BPSK signals</vt:lpstr>
      <vt:lpstr>Power spectra of binary PSK signals</vt:lpstr>
      <vt:lpstr>Power spectra of binary PSK signals</vt:lpstr>
      <vt:lpstr>Quadrature phase shift keying QPSK</vt:lpstr>
      <vt:lpstr>Signal space diagram of QPSK</vt:lpstr>
      <vt:lpstr>Signal space diagram of QPSK</vt:lpstr>
      <vt:lpstr>Detailed message points for QPSK</vt:lpstr>
      <vt:lpstr>Signal space diagram of QPSK</vt:lpstr>
      <vt:lpstr>Signal space diagram of QPSK with decision zones</vt:lpstr>
      <vt:lpstr>Example</vt:lpstr>
      <vt:lpstr>Error probability of QPSK</vt:lpstr>
      <vt:lpstr>Error probability of QPSK</vt:lpstr>
      <vt:lpstr>Error probability of QPSK</vt:lpstr>
      <vt:lpstr>Error probability decision rule</vt:lpstr>
      <vt:lpstr>Error probability of QPSK</vt:lpstr>
      <vt:lpstr>Error probability of QPSK</vt:lpstr>
      <vt:lpstr>Error probability of QPSK</vt:lpstr>
      <vt:lpstr>Error probability of QPSK summery</vt:lpstr>
      <vt:lpstr>Generation and detection of QPSK</vt:lpstr>
      <vt:lpstr>Power spectra of QPSK</vt:lpstr>
      <vt:lpstr>OFFSET QPSK</vt:lpstr>
      <vt:lpstr>OFFSET QPSK</vt:lpstr>
      <vt:lpstr>OFFSET QPSK</vt:lpstr>
      <vt:lpstr>OFFSET QPSK</vt:lpstr>
      <vt:lpstr>OFFSET QPSK</vt:lpstr>
      <vt:lpstr>OFFSET QPSK</vt:lpstr>
      <vt:lpstr>Offset QPSK</vt:lpstr>
      <vt:lpstr>OFFSET QPSK</vt:lpstr>
      <vt:lpstr>/4-shifted QPSK</vt:lpstr>
      <vt:lpstr>/4-shifted QPSK</vt:lpstr>
      <vt:lpstr>/4-shifted QPSK</vt:lpstr>
      <vt:lpstr>/4-shifted QPSK:00101001</vt:lpstr>
      <vt:lpstr>/4-shifted QPSK</vt:lpstr>
      <vt:lpstr>/4-shifted QPSK</vt:lpstr>
      <vt:lpstr>Block diagram of the p/4-shifted DQPSK detector.</vt:lpstr>
      <vt:lpstr>/4-shifted QPSK</vt:lpstr>
      <vt:lpstr>M-array PSK</vt:lpstr>
      <vt:lpstr>M-array PSK</vt:lpstr>
      <vt:lpstr>M-array PSK</vt:lpstr>
      <vt:lpstr>M-ary PSK</vt:lpstr>
      <vt:lpstr>M-array PSK</vt:lpstr>
      <vt:lpstr>M-array PSK</vt:lpstr>
      <vt:lpstr>M-array PSK</vt:lpstr>
      <vt:lpstr>M-ary QAM</vt:lpstr>
      <vt:lpstr>M-ary QAM</vt:lpstr>
      <vt:lpstr>M-ary QAM</vt:lpstr>
      <vt:lpstr>16-QAM</vt:lpstr>
      <vt:lpstr>Slide 63</vt:lpstr>
      <vt:lpstr>16-QAM</vt:lpstr>
      <vt:lpstr>16-QAM</vt:lpstr>
      <vt:lpstr>16-QAM</vt:lpstr>
      <vt:lpstr>Coherent FSK</vt:lpstr>
      <vt:lpstr>Binary FSK</vt:lpstr>
      <vt:lpstr>Binary FSK</vt:lpstr>
      <vt:lpstr>Binary FSK</vt:lpstr>
      <vt:lpstr>Slide 71</vt:lpstr>
      <vt:lpstr>BFSK</vt:lpstr>
      <vt:lpstr>Slide 73</vt:lpstr>
      <vt:lpstr>Slide 74</vt:lpstr>
      <vt:lpstr>Power Spectral density of BFSK</vt:lpstr>
      <vt:lpstr>Power Spectral density of BFSK</vt:lpstr>
      <vt:lpstr>Power Spectral density of BFSK</vt:lpstr>
      <vt:lpstr>Phase Tree of BFSK</vt:lpstr>
      <vt:lpstr>Phase Tree of BFSK</vt:lpstr>
      <vt:lpstr>Slide 80</vt:lpstr>
      <vt:lpstr>Minimum-Shift keying (MSK)</vt:lpstr>
      <vt:lpstr>MSK</vt:lpstr>
      <vt:lpstr>MSK</vt:lpstr>
      <vt:lpstr>MSK</vt:lpstr>
      <vt:lpstr>MSK</vt:lpstr>
      <vt:lpstr>MSK</vt:lpstr>
      <vt:lpstr>MSK</vt:lpstr>
      <vt:lpstr>MSK</vt:lpstr>
      <vt:lpstr>MSK</vt:lpstr>
      <vt:lpstr>MSK</vt:lpstr>
      <vt:lpstr>MSK</vt:lpstr>
      <vt:lpstr>MSK</vt:lpstr>
      <vt:lpstr>MSK</vt:lpstr>
      <vt:lpstr>Slide 94</vt:lpstr>
      <vt:lpstr>Slide 95</vt:lpstr>
      <vt:lpstr>MSK</vt:lpstr>
      <vt:lpstr>Slide 97</vt:lpstr>
      <vt:lpstr>Slide 98</vt:lpstr>
      <vt:lpstr>Slide 99</vt:lpstr>
      <vt:lpstr>MSK</vt:lpstr>
      <vt:lpstr>Noncoherent Orthogonal Modulation</vt:lpstr>
      <vt:lpstr>Noncoherent Orthogonal Modulation</vt:lpstr>
      <vt:lpstr>Noncoherent Orthogonal Modulation</vt:lpstr>
      <vt:lpstr>Noncoherent Orthogonal Modulation</vt:lpstr>
      <vt:lpstr>Noncoherent Orthogonal Modulation</vt:lpstr>
      <vt:lpstr>Noncoherent Orthogonal Modulation</vt:lpstr>
      <vt:lpstr>Quadrature Receiver using correlators</vt:lpstr>
      <vt:lpstr>Quadrature Receiver using Matched Filter</vt:lpstr>
      <vt:lpstr>Noncoherent Orthogonal Modulation</vt:lpstr>
      <vt:lpstr>Noncoherent Matched Filter</vt:lpstr>
      <vt:lpstr>Noncoherent Orthogonal Modulation</vt:lpstr>
      <vt:lpstr>Noncoherent Orthogonal Modulation</vt:lpstr>
      <vt:lpstr>Generalized binary receiver for noncoherent orthogonal modulation. </vt:lpstr>
      <vt:lpstr>Quadrature receiver equivalent to either one of the two matched filters in part</vt:lpstr>
      <vt:lpstr>Noncoherent Orthogonal Modulation</vt:lpstr>
      <vt:lpstr>Noncoherent: BFSK</vt:lpstr>
      <vt:lpstr>Noncoherent: BFSK</vt:lpstr>
      <vt:lpstr>Noncoherent: BFSK</vt:lpstr>
      <vt:lpstr>DPSK</vt:lpstr>
      <vt:lpstr>DPSK</vt:lpstr>
      <vt:lpstr>DPSK</vt:lpstr>
      <vt:lpstr>DPSK: Transmitter</vt:lpstr>
      <vt:lpstr>DPSK</vt:lpstr>
      <vt:lpstr>DPSK: Receiver</vt:lpstr>
      <vt:lpstr>DPSK: Receiver</vt:lpstr>
      <vt:lpstr>Signal-space diagram of received DPSK signal.</vt:lpstr>
    </vt:vector>
  </TitlesOfParts>
  <Company>SweetHaven Publishing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L. Heiserman</dc:creator>
  <cp:lastModifiedBy>User</cp:lastModifiedBy>
  <cp:revision>502</cp:revision>
  <dcterms:created xsi:type="dcterms:W3CDTF">2004-08-13T16:35:55Z</dcterms:created>
  <dcterms:modified xsi:type="dcterms:W3CDTF">2011-11-22T07:17:20Z</dcterms:modified>
</cp:coreProperties>
</file>