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5"/>
  </p:notesMasterIdLst>
  <p:handoutMasterIdLst>
    <p:handoutMasterId r:id="rId26"/>
  </p:handoutMasterIdLst>
  <p:sldIdLst>
    <p:sldId id="379" r:id="rId2"/>
    <p:sldId id="380" r:id="rId3"/>
    <p:sldId id="382" r:id="rId4"/>
    <p:sldId id="381" r:id="rId5"/>
    <p:sldId id="383" r:id="rId6"/>
    <p:sldId id="384" r:id="rId7"/>
    <p:sldId id="385" r:id="rId8"/>
    <p:sldId id="387" r:id="rId9"/>
    <p:sldId id="388" r:id="rId10"/>
    <p:sldId id="386" r:id="rId11"/>
    <p:sldId id="389" r:id="rId12"/>
    <p:sldId id="390" r:id="rId13"/>
    <p:sldId id="391" r:id="rId14"/>
    <p:sldId id="392" r:id="rId15"/>
    <p:sldId id="394" r:id="rId16"/>
    <p:sldId id="393" r:id="rId17"/>
    <p:sldId id="395" r:id="rId18"/>
    <p:sldId id="396" r:id="rId19"/>
    <p:sldId id="397" r:id="rId20"/>
    <p:sldId id="398" r:id="rId21"/>
    <p:sldId id="399" r:id="rId22"/>
    <p:sldId id="400" r:id="rId23"/>
    <p:sldId id="401"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ECE9D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327" autoAdjust="0"/>
    <p:restoredTop sz="99237" autoAdjust="0"/>
  </p:normalViewPr>
  <p:slideViewPr>
    <p:cSldViewPr>
      <p:cViewPr varScale="1">
        <p:scale>
          <a:sx n="70" d="100"/>
          <a:sy n="70" d="100"/>
        </p:scale>
        <p:origin x="-12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3" d="100"/>
          <a:sy n="83" d="100"/>
        </p:scale>
        <p:origin x="-1992"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B1C9A15-B692-490F-8749-16308C87B629}" type="datetimeFigureOut">
              <a:rPr lang="en-US"/>
              <a:pPr>
                <a:defRPr/>
              </a:pPr>
              <a:t>9/29/2011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08CB9E8-C676-4061-AADA-A17E0B1AA8F5}" type="slidenum">
              <a:rPr lang="en-US"/>
              <a:pPr>
                <a:defRPr/>
              </a:pPr>
              <a:t>‹#›</a:t>
            </a:fld>
            <a:endParaRPr lang="en-US"/>
          </a:p>
        </p:txBody>
      </p:sp>
    </p:spTree>
    <p:extLst>
      <p:ext uri="{BB962C8B-B14F-4D97-AF65-F5344CB8AC3E}">
        <p14:creationId xmlns:p14="http://schemas.microsoft.com/office/powerpoint/2010/main" xmlns="" val="3813044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789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3789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789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789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D7FE6735-1682-418B-AE6B-06A9761EBDC1}" type="slidenum">
              <a:rPr lang="en-US"/>
              <a:pPr>
                <a:defRPr/>
              </a:pPr>
              <a:t>‹#›</a:t>
            </a:fld>
            <a:endParaRPr lang="en-US"/>
          </a:p>
        </p:txBody>
      </p:sp>
    </p:spTree>
    <p:extLst>
      <p:ext uri="{BB962C8B-B14F-4D97-AF65-F5344CB8AC3E}">
        <p14:creationId xmlns:p14="http://schemas.microsoft.com/office/powerpoint/2010/main" xmlns="" val="24462169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chemeClr val="bg1">
                <a:gamma/>
                <a:shade val="48627"/>
                <a:invGamma/>
              </a:schemeClr>
            </a:gs>
          </a:gsLst>
          <a:lin ang="2700000" scaled="1"/>
        </a:gradFill>
        <a:effectLst/>
      </p:bgPr>
    </p:bg>
    <p:spTree>
      <p:nvGrpSpPr>
        <p:cNvPr id="1" name=""/>
        <p:cNvGrpSpPr/>
        <p:nvPr/>
      </p:nvGrpSpPr>
      <p:grpSpPr>
        <a:xfrm>
          <a:off x="0" y="0"/>
          <a:ext cx="0" cy="0"/>
          <a:chOff x="0" y="0"/>
          <a:chExt cx="0" cy="0"/>
        </a:xfrm>
      </p:grpSpPr>
      <p:grpSp>
        <p:nvGrpSpPr>
          <p:cNvPr id="4" name="Group 2"/>
          <p:cNvGrpSpPr>
            <a:grpSpLocks/>
          </p:cNvGrpSpPr>
          <p:nvPr/>
        </p:nvGrpSpPr>
        <p:grpSpPr bwMode="auto">
          <a:xfrm>
            <a:off x="-498475" y="1311275"/>
            <a:ext cx="10429875" cy="5908675"/>
            <a:chOff x="-313" y="824"/>
            <a:chExt cx="6570" cy="3722"/>
          </a:xfrm>
        </p:grpSpPr>
        <p:sp>
          <p:nvSpPr>
            <p:cNvPr id="5"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p>
          </p:txBody>
        </p:sp>
        <p:sp>
          <p:nvSpPr>
            <p:cNvPr id="6"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p>
          </p:txBody>
        </p:sp>
        <p:sp>
          <p:nvSpPr>
            <p:cNvPr id="7"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p>
          </p:txBody>
        </p:sp>
        <p:sp>
          <p:nvSpPr>
            <p:cNvPr id="8"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p>
          </p:txBody>
        </p:sp>
        <p:sp>
          <p:nvSpPr>
            <p:cNvPr id="9"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p>
          </p:txBody>
        </p:sp>
        <p:sp>
          <p:nvSpPr>
            <p:cNvPr id="10"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p>
          </p:txBody>
        </p:sp>
        <p:sp>
          <p:nvSpPr>
            <p:cNvPr id="11"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p>
          </p:txBody>
        </p:sp>
        <p:sp>
          <p:nvSpPr>
            <p:cNvPr id="12"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p>
          </p:txBody>
        </p:sp>
        <p:sp>
          <p:nvSpPr>
            <p:cNvPr id="13"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p>
          </p:txBody>
        </p:sp>
        <p:sp>
          <p:nvSpPr>
            <p:cNvPr id="14"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p>
          </p:txBody>
        </p:sp>
        <p:sp>
          <p:nvSpPr>
            <p:cNvPr id="15"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p>
          </p:txBody>
        </p:sp>
        <p:sp>
          <p:nvSpPr>
            <p:cNvPr id="16"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p>
          </p:txBody>
        </p:sp>
        <p:sp>
          <p:nvSpPr>
            <p:cNvPr id="17"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p>
          </p:txBody>
        </p:sp>
        <p:sp>
          <p:nvSpPr>
            <p:cNvPr id="18"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p>
          </p:txBody>
        </p:sp>
        <p:sp>
          <p:nvSpPr>
            <p:cNvPr id="19" name="Rectangle 17"/>
            <p:cNvSpPr>
              <a:spLocks noChangeArrowheads="1"/>
            </p:cNvSpPr>
            <p:nvPr userDrawn="1"/>
          </p:nvSpPr>
          <p:spPr bwMode="hidden">
            <a:xfrm rot="18603245" flipV="1">
              <a:off x="4054" y="3503"/>
              <a:ext cx="2079"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vert="eaVert"/>
            <a:lstStyle/>
            <a:p>
              <a:pPr algn="ctr">
                <a:defRPr/>
              </a:pPr>
              <a:endParaRPr lang="en-US"/>
            </a:p>
          </p:txBody>
        </p:sp>
        <p:sp>
          <p:nvSpPr>
            <p:cNvPr id="20" name="Rectangle 18"/>
            <p:cNvSpPr>
              <a:spLocks noChangeArrowheads="1"/>
            </p:cNvSpPr>
            <p:nvPr userDrawn="1"/>
          </p:nvSpPr>
          <p:spPr bwMode="hidden">
            <a:xfrm rot="39991575" flipH="1" flipV="1">
              <a:off x="5372" y="4167"/>
              <a:ext cx="501"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vert="eaVert"/>
            <a:lstStyle/>
            <a:p>
              <a:pPr algn="ctr">
                <a:defRPr/>
              </a:pPr>
              <a:endParaRPr lang="en-US"/>
            </a:p>
          </p:txBody>
        </p:sp>
        <p:sp>
          <p:nvSpPr>
            <p:cNvPr id="21"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n-US"/>
            </a:p>
          </p:txBody>
        </p:sp>
        <p:sp>
          <p:nvSpPr>
            <p:cNvPr id="22"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xmlns="" w="9525">
                  <a:solidFill>
                    <a:schemeClr val="accent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n-US"/>
            </a:p>
          </p:txBody>
        </p:sp>
        <p:sp>
          <p:nvSpPr>
            <p:cNvPr id="23"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xmlns="" w="9525">
                  <a:solidFill>
                    <a:schemeClr val="accent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n-US"/>
            </a:p>
          </p:txBody>
        </p:sp>
        <p:sp>
          <p:nvSpPr>
            <p:cNvPr id="24"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n-US"/>
            </a:p>
          </p:txBody>
        </p:sp>
        <p:sp>
          <p:nvSpPr>
            <p:cNvPr id="25"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n-US"/>
            </a:p>
          </p:txBody>
        </p:sp>
        <p:sp>
          <p:nvSpPr>
            <p:cNvPr id="26"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n-US"/>
            </a:p>
          </p:txBody>
        </p:sp>
        <p:sp>
          <p:nvSpPr>
            <p:cNvPr id="27"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p>
          </p:txBody>
        </p:sp>
        <p:sp>
          <p:nvSpPr>
            <p:cNvPr id="28"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n-US"/>
            </a:p>
          </p:txBody>
        </p:sp>
        <p:sp>
          <p:nvSpPr>
            <p:cNvPr id="29"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n-US"/>
            </a:p>
          </p:txBody>
        </p:sp>
        <p:sp>
          <p:nvSpPr>
            <p:cNvPr id="30"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n-US"/>
            </a:p>
          </p:txBody>
        </p:sp>
        <p:sp>
          <p:nvSpPr>
            <p:cNvPr id="31"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n-US"/>
            </a:p>
          </p:txBody>
        </p:sp>
        <p:sp>
          <p:nvSpPr>
            <p:cNvPr id="32"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p>
          </p:txBody>
        </p:sp>
        <p:sp>
          <p:nvSpPr>
            <p:cNvPr id="33"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p>
          </p:txBody>
        </p:sp>
        <p:sp>
          <p:nvSpPr>
            <p:cNvPr id="34"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p>
          </p:txBody>
        </p:sp>
        <p:sp>
          <p:nvSpPr>
            <p:cNvPr id="35"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p>
          </p:txBody>
        </p:sp>
        <p:sp>
          <p:nvSpPr>
            <p:cNvPr id="36"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p>
          </p:txBody>
        </p:sp>
        <p:sp>
          <p:nvSpPr>
            <p:cNvPr id="37"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8"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9"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40"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41"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42"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43"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44"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45"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46"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47"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48"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49"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50"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51"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52"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53"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54"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55"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56"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57"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58"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59"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60"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61"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62"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63"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64"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65"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66"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67"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68"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69"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70"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71"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72"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73"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74"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75"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76"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77"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78"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79"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80"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81"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82"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83"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84"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85"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86"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87"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88"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89"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90"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91"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92"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93"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94"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95"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96"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97"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98"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99"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00"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01"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02"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03"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04"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05"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06"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07"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08"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09"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10"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11"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12"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13"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14"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15"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16"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17"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18"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19"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20"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21"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22"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23"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24"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25"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26"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27"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28"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29"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30"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31"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32"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33"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34"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35"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36"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37"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38"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39"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40"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41"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42"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43"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44"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45"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46"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47"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48"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49"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50"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51"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52"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53"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54"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55"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56"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57"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58"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59"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60"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61"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62"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63"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64"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65"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66"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67"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68"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69"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70"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71"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72"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73"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74"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75"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76"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77"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78"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79"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80"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81"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82"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83"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84"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85"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86"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87"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88"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89"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90"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91"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92"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93"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94"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95"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96"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97"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98" name="Oval 196"/>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199" name="Oval 197"/>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200" name="Oval 198"/>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201" name="Oval 199"/>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202" name="Oval 200"/>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203" name="Oval 201"/>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204" name="Oval 202"/>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205" name="Oval 203"/>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206" name="Oval 204"/>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207" name="Oval 205"/>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208" name="Oval 206"/>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209" name="Oval 207"/>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210" name="Oval 208"/>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211" name="Oval 209"/>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212" name="Oval 210"/>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213" name="Oval 211"/>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214" name="Oval 212"/>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215" name="Oval 213"/>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216"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217"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218"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219" name="Oval 217"/>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grpSp>
      <p:sp>
        <p:nvSpPr>
          <p:cNvPr id="36058"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pPr lvl="0"/>
            <a:r>
              <a:rPr lang="en-US" noProof="0" smtClean="0"/>
              <a:t>Click to edit Master title style</a:t>
            </a:r>
          </a:p>
        </p:txBody>
      </p:sp>
      <p:sp>
        <p:nvSpPr>
          <p:cNvPr id="36059"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220" name="Rectangle 220"/>
          <p:cNvSpPr>
            <a:spLocks noGrp="1" noChangeArrowheads="1"/>
          </p:cNvSpPr>
          <p:nvPr>
            <p:ph type="dt" sz="quarter" idx="10"/>
          </p:nvPr>
        </p:nvSpPr>
        <p:spPr/>
        <p:txBody>
          <a:bodyPr/>
          <a:lstStyle>
            <a:lvl1pPr>
              <a:defRPr/>
            </a:lvl1pPr>
          </a:lstStyle>
          <a:p>
            <a:pPr>
              <a:defRPr/>
            </a:pPr>
            <a:endParaRPr lang="en-US"/>
          </a:p>
        </p:txBody>
      </p:sp>
      <p:sp>
        <p:nvSpPr>
          <p:cNvPr id="221" name="Rectangle 221"/>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222" name="Rectangle 222"/>
          <p:cNvSpPr>
            <a:spLocks noGrp="1" noChangeArrowheads="1"/>
          </p:cNvSpPr>
          <p:nvPr>
            <p:ph type="sldNum" sz="quarter" idx="12"/>
          </p:nvPr>
        </p:nvSpPr>
        <p:spPr/>
        <p:txBody>
          <a:bodyPr/>
          <a:lstStyle>
            <a:lvl1pPr>
              <a:defRPr/>
            </a:lvl1pPr>
          </a:lstStyle>
          <a:p>
            <a:pPr>
              <a:defRPr/>
            </a:pPr>
            <a:fld id="{84BC4DDD-7BB8-4AC9-9F33-480B3CA16B20}" type="slidenum">
              <a:rPr lang="en-US"/>
              <a:pPr>
                <a:defRPr/>
              </a:pPr>
              <a:t>‹#›</a:t>
            </a:fld>
            <a:endParaRPr lang="en-US"/>
          </a:p>
        </p:txBody>
      </p:sp>
    </p:spTree>
    <p:extLst>
      <p:ext uri="{BB962C8B-B14F-4D97-AF65-F5344CB8AC3E}">
        <p14:creationId xmlns:p14="http://schemas.microsoft.com/office/powerpoint/2010/main" xmlns="" val="3588216325"/>
      </p:ext>
    </p:extLst>
  </p:cSld>
  <p:clrMapOvr>
    <a:masterClrMapping/>
  </p:clrMapOvr>
  <p:transition>
    <p:pull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8"/>
          <p:cNvSpPr>
            <a:spLocks noGrp="1" noChangeArrowheads="1"/>
          </p:cNvSpPr>
          <p:nvPr>
            <p:ph type="sldNum" sz="quarter" idx="10"/>
          </p:nvPr>
        </p:nvSpPr>
        <p:spPr>
          <a:ln/>
        </p:spPr>
        <p:txBody>
          <a:bodyPr/>
          <a:lstStyle>
            <a:lvl1pPr>
              <a:defRPr/>
            </a:lvl1pPr>
          </a:lstStyle>
          <a:p>
            <a:pPr>
              <a:defRPr/>
            </a:pPr>
            <a:fld id="{93B2D07E-4180-486A-86AB-D86ABD696F3C}" type="slidenum">
              <a:rPr lang="en-US"/>
              <a:pPr>
                <a:defRPr/>
              </a:pPr>
              <a:t>‹#›</a:t>
            </a:fld>
            <a:endParaRPr lang="en-US" dirty="0"/>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3643923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94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94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8"/>
          <p:cNvSpPr>
            <a:spLocks noGrp="1" noChangeArrowheads="1"/>
          </p:cNvSpPr>
          <p:nvPr>
            <p:ph type="sldNum" sz="quarter" idx="10"/>
          </p:nvPr>
        </p:nvSpPr>
        <p:spPr>
          <a:ln/>
        </p:spPr>
        <p:txBody>
          <a:bodyPr/>
          <a:lstStyle>
            <a:lvl1pPr>
              <a:defRPr/>
            </a:lvl1pPr>
          </a:lstStyle>
          <a:p>
            <a:pPr>
              <a:defRPr/>
            </a:pPr>
            <a:fld id="{1C6A508E-C0CD-4983-A648-9D1B3F292E57}" type="slidenum">
              <a:rPr lang="en-US"/>
              <a:pPr>
                <a:defRPr/>
              </a:pPr>
              <a:t>‹#›</a:t>
            </a:fld>
            <a:endParaRPr lang="en-US" dirty="0"/>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1241921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18"/>
          <p:cNvSpPr>
            <a:spLocks noGrp="1" noChangeArrowheads="1"/>
          </p:cNvSpPr>
          <p:nvPr>
            <p:ph type="sldNum" sz="quarter" idx="10"/>
          </p:nvPr>
        </p:nvSpPr>
        <p:spPr>
          <a:ln/>
        </p:spPr>
        <p:txBody>
          <a:bodyPr/>
          <a:lstStyle>
            <a:lvl1pPr>
              <a:defRPr/>
            </a:lvl1pPr>
          </a:lstStyle>
          <a:p>
            <a:pPr>
              <a:defRPr/>
            </a:pPr>
            <a:fld id="{96F73DE3-3A65-4B9F-8731-A260C37A483E}" type="slidenum">
              <a:rPr lang="en-US"/>
              <a:pPr>
                <a:defRPr/>
              </a:pPr>
              <a:t>‹#›</a:t>
            </a:fld>
            <a:endParaRPr lang="en-US" dirty="0"/>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136017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18"/>
          <p:cNvSpPr>
            <a:spLocks noGrp="1" noChangeArrowheads="1"/>
          </p:cNvSpPr>
          <p:nvPr>
            <p:ph type="sldNum" sz="quarter" idx="10"/>
          </p:nvPr>
        </p:nvSpPr>
        <p:spPr>
          <a:ln/>
        </p:spPr>
        <p:txBody>
          <a:bodyPr/>
          <a:lstStyle>
            <a:lvl1pPr>
              <a:defRPr/>
            </a:lvl1pPr>
          </a:lstStyle>
          <a:p>
            <a:pPr>
              <a:defRPr/>
            </a:pPr>
            <a:fld id="{4E6E95BB-DDC9-4686-B23F-4FE83FAD1B56}" type="slidenum">
              <a:rPr lang="en-US"/>
              <a:pPr>
                <a:defRPr/>
              </a:pPr>
              <a:t>‹#›</a:t>
            </a:fld>
            <a:endParaRPr lang="en-US" dirty="0"/>
          </a:p>
        </p:txBody>
      </p:sp>
      <p:sp>
        <p:nvSpPr>
          <p:cNvPr id="5" name="Rectangle 219"/>
          <p:cNvSpPr>
            <a:spLocks noGrp="1" noChangeArrowheads="1"/>
          </p:cNvSpPr>
          <p:nvPr>
            <p:ph type="dt" sz="half" idx="11"/>
          </p:nvPr>
        </p:nvSpPr>
        <p:spPr>
          <a:ln/>
        </p:spPr>
        <p:txBody>
          <a:bodyPr/>
          <a:lstStyle>
            <a:lvl1pPr>
              <a:defRPr/>
            </a:lvl1pPr>
          </a:lstStyle>
          <a:p>
            <a:pPr>
              <a:defRPr/>
            </a:pPr>
            <a:endParaRPr lang="en-US"/>
          </a:p>
        </p:txBody>
      </p:sp>
      <p:sp>
        <p:nvSpPr>
          <p:cNvPr id="6"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1384271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18"/>
          <p:cNvSpPr>
            <a:spLocks noGrp="1" noChangeArrowheads="1"/>
          </p:cNvSpPr>
          <p:nvPr>
            <p:ph type="sldNum" sz="quarter" idx="10"/>
          </p:nvPr>
        </p:nvSpPr>
        <p:spPr>
          <a:ln/>
        </p:spPr>
        <p:txBody>
          <a:bodyPr/>
          <a:lstStyle>
            <a:lvl1pPr>
              <a:defRPr/>
            </a:lvl1pPr>
          </a:lstStyle>
          <a:p>
            <a:pPr>
              <a:defRPr/>
            </a:pPr>
            <a:fld id="{B2A00A1C-394A-4E30-AF85-A776BEE86877}" type="slidenum">
              <a:rPr lang="en-US"/>
              <a:pPr>
                <a:defRPr/>
              </a:pPr>
              <a:t>‹#›</a:t>
            </a:fld>
            <a:endParaRPr lang="en-US" dirty="0"/>
          </a:p>
        </p:txBody>
      </p:sp>
      <p:sp>
        <p:nvSpPr>
          <p:cNvPr id="6" name="Rectangle 219"/>
          <p:cNvSpPr>
            <a:spLocks noGrp="1" noChangeArrowheads="1"/>
          </p:cNvSpPr>
          <p:nvPr>
            <p:ph type="dt" sz="half" idx="11"/>
          </p:nvPr>
        </p:nvSpPr>
        <p:spPr>
          <a:ln/>
        </p:spPr>
        <p:txBody>
          <a:bodyPr/>
          <a:lstStyle>
            <a:lvl1pPr>
              <a:defRPr/>
            </a:lvl1pPr>
          </a:lstStyle>
          <a:p>
            <a:pPr>
              <a:defRPr/>
            </a:pPr>
            <a:endParaRPr lang="en-US"/>
          </a:p>
        </p:txBody>
      </p:sp>
      <p:sp>
        <p:nvSpPr>
          <p:cNvPr id="7"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4161629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18"/>
          <p:cNvSpPr>
            <a:spLocks noGrp="1" noChangeArrowheads="1"/>
          </p:cNvSpPr>
          <p:nvPr>
            <p:ph type="sldNum" sz="quarter" idx="10"/>
          </p:nvPr>
        </p:nvSpPr>
        <p:spPr>
          <a:ln/>
        </p:spPr>
        <p:txBody>
          <a:bodyPr/>
          <a:lstStyle>
            <a:lvl1pPr>
              <a:defRPr/>
            </a:lvl1pPr>
          </a:lstStyle>
          <a:p>
            <a:pPr>
              <a:defRPr/>
            </a:pPr>
            <a:fld id="{E99C4EDC-7F26-4C02-B978-C11F1C54D3BB}" type="slidenum">
              <a:rPr lang="en-US"/>
              <a:pPr>
                <a:defRPr/>
              </a:pPr>
              <a:t>‹#›</a:t>
            </a:fld>
            <a:endParaRPr lang="en-US" dirty="0"/>
          </a:p>
        </p:txBody>
      </p:sp>
      <p:sp>
        <p:nvSpPr>
          <p:cNvPr id="8" name="Rectangle 219"/>
          <p:cNvSpPr>
            <a:spLocks noGrp="1" noChangeArrowheads="1"/>
          </p:cNvSpPr>
          <p:nvPr>
            <p:ph type="dt" sz="half" idx="11"/>
          </p:nvPr>
        </p:nvSpPr>
        <p:spPr>
          <a:ln/>
        </p:spPr>
        <p:txBody>
          <a:bodyPr/>
          <a:lstStyle>
            <a:lvl1pPr>
              <a:defRPr/>
            </a:lvl1pPr>
          </a:lstStyle>
          <a:p>
            <a:pPr>
              <a:defRPr/>
            </a:pPr>
            <a:endParaRPr lang="en-US"/>
          </a:p>
        </p:txBody>
      </p:sp>
      <p:sp>
        <p:nvSpPr>
          <p:cNvPr id="9"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1152972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18"/>
          <p:cNvSpPr>
            <a:spLocks noGrp="1" noChangeArrowheads="1"/>
          </p:cNvSpPr>
          <p:nvPr>
            <p:ph type="sldNum" sz="quarter" idx="10"/>
          </p:nvPr>
        </p:nvSpPr>
        <p:spPr>
          <a:ln/>
        </p:spPr>
        <p:txBody>
          <a:bodyPr/>
          <a:lstStyle>
            <a:lvl1pPr>
              <a:defRPr/>
            </a:lvl1pPr>
          </a:lstStyle>
          <a:p>
            <a:pPr>
              <a:defRPr/>
            </a:pPr>
            <a:fld id="{09C5808F-92BE-4681-B4F2-9904C488A4D2}" type="slidenum">
              <a:rPr lang="en-US"/>
              <a:pPr>
                <a:defRPr/>
              </a:pPr>
              <a:t>‹#›</a:t>
            </a:fld>
            <a:endParaRPr lang="en-US" dirty="0"/>
          </a:p>
        </p:txBody>
      </p:sp>
      <p:sp>
        <p:nvSpPr>
          <p:cNvPr id="4" name="Rectangle 219"/>
          <p:cNvSpPr>
            <a:spLocks noGrp="1" noChangeArrowheads="1"/>
          </p:cNvSpPr>
          <p:nvPr>
            <p:ph type="dt" sz="half" idx="11"/>
          </p:nvPr>
        </p:nvSpPr>
        <p:spPr>
          <a:ln/>
        </p:spPr>
        <p:txBody>
          <a:bodyPr/>
          <a:lstStyle>
            <a:lvl1pPr>
              <a:defRPr/>
            </a:lvl1pPr>
          </a:lstStyle>
          <a:p>
            <a:pPr>
              <a:defRPr/>
            </a:pPr>
            <a:endParaRPr lang="en-US"/>
          </a:p>
        </p:txBody>
      </p:sp>
      <p:sp>
        <p:nvSpPr>
          <p:cNvPr id="5"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3626966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18"/>
          <p:cNvSpPr>
            <a:spLocks noGrp="1" noChangeArrowheads="1"/>
          </p:cNvSpPr>
          <p:nvPr>
            <p:ph type="sldNum" sz="quarter" idx="10"/>
          </p:nvPr>
        </p:nvSpPr>
        <p:spPr>
          <a:ln/>
        </p:spPr>
        <p:txBody>
          <a:bodyPr/>
          <a:lstStyle>
            <a:lvl1pPr>
              <a:defRPr/>
            </a:lvl1pPr>
          </a:lstStyle>
          <a:p>
            <a:pPr>
              <a:defRPr/>
            </a:pPr>
            <a:fld id="{D83AE563-0F30-4375-8E33-7912D87D9B34}" type="slidenum">
              <a:rPr lang="en-US"/>
              <a:pPr>
                <a:defRPr/>
              </a:pPr>
              <a:t>‹#›</a:t>
            </a:fld>
            <a:endParaRPr lang="en-US" dirty="0"/>
          </a:p>
        </p:txBody>
      </p:sp>
      <p:sp>
        <p:nvSpPr>
          <p:cNvPr id="3" name="Rectangle 219"/>
          <p:cNvSpPr>
            <a:spLocks noGrp="1" noChangeArrowheads="1"/>
          </p:cNvSpPr>
          <p:nvPr>
            <p:ph type="dt" sz="half" idx="11"/>
          </p:nvPr>
        </p:nvSpPr>
        <p:spPr>
          <a:ln/>
        </p:spPr>
        <p:txBody>
          <a:bodyPr/>
          <a:lstStyle>
            <a:lvl1pPr>
              <a:defRPr/>
            </a:lvl1pPr>
          </a:lstStyle>
          <a:p>
            <a:pPr>
              <a:defRPr/>
            </a:pPr>
            <a:endParaRPr lang="en-US"/>
          </a:p>
        </p:txBody>
      </p:sp>
      <p:sp>
        <p:nvSpPr>
          <p:cNvPr id="4"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30819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18"/>
          <p:cNvSpPr>
            <a:spLocks noGrp="1" noChangeArrowheads="1"/>
          </p:cNvSpPr>
          <p:nvPr>
            <p:ph type="sldNum" sz="quarter" idx="10"/>
          </p:nvPr>
        </p:nvSpPr>
        <p:spPr>
          <a:ln/>
        </p:spPr>
        <p:txBody>
          <a:bodyPr/>
          <a:lstStyle>
            <a:lvl1pPr>
              <a:defRPr/>
            </a:lvl1pPr>
          </a:lstStyle>
          <a:p>
            <a:pPr>
              <a:defRPr/>
            </a:pPr>
            <a:fld id="{0F77B242-9269-4FB2-8C23-B63CE52D92B4}" type="slidenum">
              <a:rPr lang="en-US"/>
              <a:pPr>
                <a:defRPr/>
              </a:pPr>
              <a:t>‹#›</a:t>
            </a:fld>
            <a:endParaRPr lang="en-US" dirty="0"/>
          </a:p>
        </p:txBody>
      </p:sp>
      <p:sp>
        <p:nvSpPr>
          <p:cNvPr id="6" name="Rectangle 219"/>
          <p:cNvSpPr>
            <a:spLocks noGrp="1" noChangeArrowheads="1"/>
          </p:cNvSpPr>
          <p:nvPr>
            <p:ph type="dt" sz="half" idx="11"/>
          </p:nvPr>
        </p:nvSpPr>
        <p:spPr>
          <a:ln/>
        </p:spPr>
        <p:txBody>
          <a:bodyPr/>
          <a:lstStyle>
            <a:lvl1pPr>
              <a:defRPr/>
            </a:lvl1pPr>
          </a:lstStyle>
          <a:p>
            <a:pPr>
              <a:defRPr/>
            </a:pPr>
            <a:endParaRPr lang="en-US"/>
          </a:p>
        </p:txBody>
      </p:sp>
      <p:sp>
        <p:nvSpPr>
          <p:cNvPr id="7"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2812926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18"/>
          <p:cNvSpPr>
            <a:spLocks noGrp="1" noChangeArrowheads="1"/>
          </p:cNvSpPr>
          <p:nvPr>
            <p:ph type="sldNum" sz="quarter" idx="10"/>
          </p:nvPr>
        </p:nvSpPr>
        <p:spPr>
          <a:ln/>
        </p:spPr>
        <p:txBody>
          <a:bodyPr/>
          <a:lstStyle>
            <a:lvl1pPr>
              <a:defRPr/>
            </a:lvl1pPr>
          </a:lstStyle>
          <a:p>
            <a:pPr>
              <a:defRPr/>
            </a:pPr>
            <a:fld id="{BBDB1D5A-5564-4302-851C-587C78994DD5}" type="slidenum">
              <a:rPr lang="en-US"/>
              <a:pPr>
                <a:defRPr/>
              </a:pPr>
              <a:t>‹#›</a:t>
            </a:fld>
            <a:endParaRPr lang="en-US" dirty="0"/>
          </a:p>
        </p:txBody>
      </p:sp>
      <p:sp>
        <p:nvSpPr>
          <p:cNvPr id="6" name="Rectangle 219"/>
          <p:cNvSpPr>
            <a:spLocks noGrp="1" noChangeArrowheads="1"/>
          </p:cNvSpPr>
          <p:nvPr>
            <p:ph type="dt" sz="half" idx="11"/>
          </p:nvPr>
        </p:nvSpPr>
        <p:spPr>
          <a:ln/>
        </p:spPr>
        <p:txBody>
          <a:bodyPr/>
          <a:lstStyle>
            <a:lvl1pPr>
              <a:defRPr/>
            </a:lvl1pPr>
          </a:lstStyle>
          <a:p>
            <a:pPr>
              <a:defRPr/>
            </a:pPr>
            <a:endParaRPr lang="en-US"/>
          </a:p>
        </p:txBody>
      </p:sp>
      <p:sp>
        <p:nvSpPr>
          <p:cNvPr id="7" name="Rectangle 220"/>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xmlns="" val="2327909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46275"/>
                <a:invGamma/>
              </a:schemeClr>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96888" y="1308100"/>
            <a:ext cx="10429876" cy="5908675"/>
            <a:chOff x="-313" y="824"/>
            <a:chExt cx="6570" cy="3722"/>
          </a:xfrm>
        </p:grpSpPr>
        <p:sp>
          <p:nvSpPr>
            <p:cNvPr id="34819"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20"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21"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22"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23"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24"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25"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26"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27"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28"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29"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30"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31"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32"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33" name="Rectangle 17"/>
            <p:cNvSpPr>
              <a:spLocks noChangeArrowheads="1"/>
            </p:cNvSpPr>
            <p:nvPr userDrawn="1"/>
          </p:nvSpPr>
          <p:spPr bwMode="hidden">
            <a:xfrm rot="18603245" flipV="1">
              <a:off x="4053" y="3503"/>
              <a:ext cx="2079"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vert="eaVert"/>
            <a:lstStyle/>
            <a:p>
              <a:pPr algn="ctr">
                <a:defRPr/>
              </a:pPr>
              <a:endParaRPr lang="en-US">
                <a:effectLst>
                  <a:outerShdw blurRad="38100" dist="38100" dir="2700000" algn="tl">
                    <a:srgbClr val="000000"/>
                  </a:outerShdw>
                </a:effectLst>
              </a:endParaRPr>
            </a:p>
          </p:txBody>
        </p:sp>
        <p:sp>
          <p:nvSpPr>
            <p:cNvPr id="34834"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vert="eaVert"/>
            <a:lstStyle/>
            <a:p>
              <a:pPr algn="ctr">
                <a:defRPr/>
              </a:pPr>
              <a:endParaRPr lang="en-US">
                <a:effectLst>
                  <a:outerShdw blurRad="38100" dist="38100" dir="2700000" algn="tl">
                    <a:srgbClr val="000000"/>
                  </a:outerShdw>
                </a:effectLst>
              </a:endParaRPr>
            </a:p>
          </p:txBody>
        </p:sp>
        <p:sp>
          <p:nvSpPr>
            <p:cNvPr id="34835"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n-US">
                <a:effectLst>
                  <a:outerShdw blurRad="38100" dist="38100" dir="2700000" algn="tl">
                    <a:srgbClr val="000000"/>
                  </a:outerShdw>
                </a:effectLst>
              </a:endParaRPr>
            </a:p>
          </p:txBody>
        </p:sp>
        <p:sp>
          <p:nvSpPr>
            <p:cNvPr id="34836"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xmlns="" w="9525">
                  <a:solidFill>
                    <a:schemeClr val="accent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n-US">
                <a:effectLst>
                  <a:outerShdw blurRad="38100" dist="38100" dir="2700000" algn="tl">
                    <a:srgbClr val="000000"/>
                  </a:outerShdw>
                </a:effectLst>
              </a:endParaRPr>
            </a:p>
          </p:txBody>
        </p:sp>
        <p:sp>
          <p:nvSpPr>
            <p:cNvPr id="34837"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a:noFill/>
            </a:ln>
            <a:effectLst/>
            <a:extLst>
              <a:ext uri="{91240B29-F687-4F45-9708-019B960494DF}">
                <a14:hiddenLine xmlns:a14="http://schemas.microsoft.com/office/drawing/2010/main" xmlns="" w="9525">
                  <a:solidFill>
                    <a:schemeClr val="accent1"/>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n-US">
                <a:effectLst>
                  <a:outerShdw blurRad="38100" dist="38100" dir="2700000" algn="tl">
                    <a:srgbClr val="000000"/>
                  </a:outerShdw>
                </a:effectLst>
              </a:endParaRPr>
            </a:p>
          </p:txBody>
        </p:sp>
        <p:sp>
          <p:nvSpPr>
            <p:cNvPr id="34838"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n-US">
                <a:effectLst>
                  <a:outerShdw blurRad="38100" dist="38100" dir="2700000" algn="tl">
                    <a:srgbClr val="000000"/>
                  </a:outerShdw>
                </a:effectLst>
              </a:endParaRPr>
            </a:p>
          </p:txBody>
        </p:sp>
        <p:sp>
          <p:nvSpPr>
            <p:cNvPr id="34839"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n-US">
                <a:effectLst>
                  <a:outerShdw blurRad="38100" dist="38100" dir="2700000" algn="tl">
                    <a:srgbClr val="000000"/>
                  </a:outerShdw>
                </a:effectLst>
              </a:endParaRPr>
            </a:p>
          </p:txBody>
        </p:sp>
        <p:sp>
          <p:nvSpPr>
            <p:cNvPr id="34840"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n-US">
                <a:effectLst>
                  <a:outerShdw blurRad="38100" dist="38100" dir="2700000" algn="tl">
                    <a:srgbClr val="000000"/>
                  </a:outerShdw>
                </a:effectLst>
              </a:endParaRPr>
            </a:p>
          </p:txBody>
        </p:sp>
        <p:sp>
          <p:nvSpPr>
            <p:cNvPr id="34841"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42"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n-US">
                <a:effectLst>
                  <a:outerShdw blurRad="38100" dist="38100" dir="2700000" algn="tl">
                    <a:srgbClr val="000000"/>
                  </a:outerShdw>
                </a:effectLst>
              </a:endParaRPr>
            </a:p>
          </p:txBody>
        </p:sp>
        <p:sp>
          <p:nvSpPr>
            <p:cNvPr id="34843"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n-US">
                <a:effectLst>
                  <a:outerShdw blurRad="38100" dist="38100" dir="2700000" algn="tl">
                    <a:srgbClr val="000000"/>
                  </a:outerShdw>
                </a:effectLst>
              </a:endParaRPr>
            </a:p>
          </p:txBody>
        </p:sp>
        <p:sp>
          <p:nvSpPr>
            <p:cNvPr id="34844"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n-US">
                <a:effectLst>
                  <a:outerShdw blurRad="38100" dist="38100" dir="2700000" algn="tl">
                    <a:srgbClr val="000000"/>
                  </a:outerShdw>
                </a:effectLst>
              </a:endParaRPr>
            </a:p>
          </p:txBody>
        </p:sp>
        <p:sp>
          <p:nvSpPr>
            <p:cNvPr id="34845"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lgn="ctr">
                <a:defRPr/>
              </a:pPr>
              <a:endParaRPr lang="en-US">
                <a:effectLst>
                  <a:outerShdw blurRad="38100" dist="38100" dir="2700000" algn="tl">
                    <a:srgbClr val="000000"/>
                  </a:outerShdw>
                </a:effectLst>
              </a:endParaRPr>
            </a:p>
          </p:txBody>
        </p:sp>
        <p:sp>
          <p:nvSpPr>
            <p:cNvPr id="34846"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47"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48"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49"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50"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a:noFill/>
            </a:ln>
            <a:effectLst/>
            <a:extLs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rot="10800000"/>
            <a:lstStyle/>
            <a:p>
              <a:pPr algn="ctr">
                <a:defRPr/>
              </a:pPr>
              <a:endParaRPr lang="en-US">
                <a:effectLst>
                  <a:outerShdw blurRad="38100" dist="38100" dir="2700000" algn="tl">
                    <a:srgbClr val="000000"/>
                  </a:outerShdw>
                </a:effectLst>
              </a:endParaRPr>
            </a:p>
          </p:txBody>
        </p:sp>
        <p:sp>
          <p:nvSpPr>
            <p:cNvPr id="34851"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52"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53"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54"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55"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56"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57"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58"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59"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60"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61"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62"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63"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64"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65"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66"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67"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68"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69"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70"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71"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72"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73"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74"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75"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76"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77"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78"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79"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80"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81"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82"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83"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84"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85"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86"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87"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88"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89"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90"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91"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92"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93"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94"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95"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96"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97"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98"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899"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00"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01"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02"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03"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04"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05"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06"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07"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08"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09"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10"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11"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12"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13"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14"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15"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16"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17"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18"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19"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20"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21"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22"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23"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24"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accent2"/>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25"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26"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27"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28"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29"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30"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31"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32"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33"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34"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35"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36"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37"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38"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39"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40"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41"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42"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43"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44"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45"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46"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47"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48"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49"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50"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51"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52"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53"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54"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55"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56"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57"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58"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59"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60"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61"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62"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63"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64"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65"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66"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67"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68"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69"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70"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71"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72"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73"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74"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75"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76"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77"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78"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79"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80"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81"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82"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83"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84"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85"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86"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87"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88"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89"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90"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91"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92"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93"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94"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95"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96"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97"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98"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4999"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00"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01"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02"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03"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04"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05"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06"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07"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08"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09"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10"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11"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12"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13"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14"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15"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16"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17"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18"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19"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20"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21"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22"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23"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24"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25"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26"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27"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28"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29"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30"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31"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32"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a:noFill/>
            </a:ln>
            <a:effectLst/>
            <a:extLs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sp>
          <p:nvSpPr>
            <p:cNvPr id="35033"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a:noFill/>
            </a:ln>
            <a:effectLst/>
            <a:extLst>
              <a:ext uri="{91240B29-F687-4F45-9708-019B960494DF}">
                <a14:hiddenLine xmlns:a14="http://schemas.microsoft.com/office/drawing/2010/main" xmlns="" w="9525">
                  <a:solidFill>
                    <a:schemeClr val="hlink"/>
                  </a:solidFill>
                  <a:round/>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defRPr/>
              </a:pPr>
              <a:endParaRPr lang="en-US"/>
            </a:p>
          </p:txBody>
        </p:sp>
      </p:grpSp>
      <p:sp>
        <p:nvSpPr>
          <p:cNvPr id="35034" name="Rectangle 218"/>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2000">
                <a:effectLst>
                  <a:outerShdw blurRad="38100" dist="38100" dir="2700000" algn="tl">
                    <a:srgbClr val="000000"/>
                  </a:outerShdw>
                </a:effectLst>
              </a:defRPr>
            </a:lvl1pPr>
          </a:lstStyle>
          <a:p>
            <a:pPr>
              <a:defRPr/>
            </a:pPr>
            <a:fld id="{1C4A711B-383C-4882-BD7C-6D54BCDBD923}" type="slidenum">
              <a:rPr lang="en-US"/>
              <a:pPr>
                <a:defRPr/>
              </a:pPr>
              <a:t>‹#›</a:t>
            </a:fld>
            <a:endParaRPr lang="en-US" dirty="0"/>
          </a:p>
        </p:txBody>
      </p:sp>
      <p:sp>
        <p:nvSpPr>
          <p:cNvPr id="35035" name="Rectangle 219"/>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pPr>
              <a:defRPr/>
            </a:pPr>
            <a:endParaRPr lang="en-US"/>
          </a:p>
        </p:txBody>
      </p:sp>
      <p:sp>
        <p:nvSpPr>
          <p:cNvPr id="35036" name="Rectangle 220"/>
          <p:cNvSpPr>
            <a:spLocks noGrp="1" noChangeArrowheads="1"/>
          </p:cNvSpPr>
          <p:nvPr>
            <p:ph type="ftr" sz="quarter" idx="3"/>
          </p:nvPr>
        </p:nvSpPr>
        <p:spPr bwMode="auto">
          <a:xfrm>
            <a:off x="3124200" y="6243638"/>
            <a:ext cx="2895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pPr>
              <a:defRPr/>
            </a:pPr>
            <a:endParaRPr lang="en-US"/>
          </a:p>
        </p:txBody>
      </p:sp>
      <p:sp>
        <p:nvSpPr>
          <p:cNvPr id="35037" name="Rectangle 221"/>
          <p:cNvSpPr>
            <a:spLocks noGrp="1" noChangeArrowheads="1"/>
          </p:cNvSpPr>
          <p:nvPr>
            <p:ph type="body" idx="1"/>
          </p:nvPr>
        </p:nvSpPr>
        <p:spPr bwMode="auto">
          <a:xfrm>
            <a:off x="457200" y="1600200"/>
            <a:ext cx="8229600" cy="4533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5038" name="Rectangle 22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dk2" tx1="lt1" bg2="dk1" tx2="lt2" accent1="accent1" accent2="accent2" accent3="accent3" accent4="accent4" accent5="accent5" accent6="accent6" hlink="hlink" folHlink="folHlink"/>
  <p:sldLayoutIdLst>
    <p:sldLayoutId id="2147483714"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Font typeface="Wingdings" pitchFamily="2" charset="2"/>
        <a:buBlip>
          <a:blip r:embed="rId13"/>
        </a:buBlip>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Delta modulation DM</a:t>
            </a:r>
            <a:endParaRPr lang="en-US" dirty="0"/>
          </a:p>
        </p:txBody>
      </p:sp>
      <p:sp>
        <p:nvSpPr>
          <p:cNvPr id="3" name="Content Placeholder 2"/>
          <p:cNvSpPr>
            <a:spLocks noGrp="1"/>
          </p:cNvSpPr>
          <p:nvPr>
            <p:ph idx="1"/>
          </p:nvPr>
        </p:nvSpPr>
        <p:spPr/>
        <p:txBody>
          <a:bodyPr/>
          <a:lstStyle/>
          <a:p>
            <a:r>
              <a:rPr lang="en-US" dirty="0" smtClean="0">
                <a:effectLst/>
              </a:rPr>
              <a:t>DM is a simple modulation scheme used to transmit one bit per sampling frequency</a:t>
            </a:r>
          </a:p>
          <a:p>
            <a:r>
              <a:rPr lang="en-US" dirty="0" smtClean="0">
                <a:effectLst/>
              </a:rPr>
              <a:t>In DM the analog information signal is oversampled purposely to increase the correlation between adjacent samples</a:t>
            </a:r>
          </a:p>
          <a:p>
            <a:r>
              <a:rPr lang="en-US" dirty="0" smtClean="0">
                <a:effectLst/>
              </a:rPr>
              <a:t>This is done to permit the use of a simple quantization strategy for the construction of the encoded signal</a:t>
            </a:r>
            <a:endParaRPr lang="en-US" dirty="0">
              <a:effectLst/>
            </a:endParaRP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demodulator </a:t>
            </a:r>
            <a:endParaRPr lang="en-US" dirty="0"/>
          </a:p>
        </p:txBody>
      </p:sp>
      <p:sp>
        <p:nvSpPr>
          <p:cNvPr id="3" name="Content Placeholder 2"/>
          <p:cNvSpPr>
            <a:spLocks noGrp="1"/>
          </p:cNvSpPr>
          <p:nvPr>
            <p:ph idx="1"/>
          </p:nvPr>
        </p:nvSpPr>
        <p:spPr/>
        <p:txBody>
          <a:bodyPr/>
          <a:lstStyle/>
          <a:p>
            <a:r>
              <a:rPr lang="en-US" dirty="0" smtClean="0">
                <a:effectLst/>
              </a:rPr>
              <a:t>The DM demodulator can be constructed from the discrete time equations describing the demodulator according  block diagram shown below</a:t>
            </a:r>
            <a:endParaRPr lang="en-US" dirty="0">
              <a:effectLst/>
            </a:endParaRP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10</a:t>
            </a:fld>
            <a:endParaRPr lang="en-US" dirty="0"/>
          </a:p>
        </p:txBody>
      </p:sp>
      <p:pic>
        <p:nvPicPr>
          <p:cNvPr id="54274" name="Picture 2"/>
          <p:cNvPicPr>
            <a:picLocks noChangeAspect="1" noChangeArrowheads="1"/>
          </p:cNvPicPr>
          <p:nvPr/>
        </p:nvPicPr>
        <p:blipFill>
          <a:blip r:embed="rId2" cstate="print"/>
          <a:srcRect/>
          <a:stretch>
            <a:fillRect/>
          </a:stretch>
        </p:blipFill>
        <p:spPr bwMode="auto">
          <a:xfrm>
            <a:off x="457200" y="3628585"/>
            <a:ext cx="8215496" cy="2543615"/>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Quantization errors in delta modulation</a:t>
            </a:r>
            <a:endParaRPr lang="en-US" dirty="0"/>
          </a:p>
        </p:txBody>
      </p:sp>
      <p:sp>
        <p:nvSpPr>
          <p:cNvPr id="3" name="Content Placeholder 2"/>
          <p:cNvSpPr>
            <a:spLocks noGrp="1"/>
          </p:cNvSpPr>
          <p:nvPr>
            <p:ph idx="1"/>
          </p:nvPr>
        </p:nvSpPr>
        <p:spPr/>
        <p:txBody>
          <a:bodyPr/>
          <a:lstStyle/>
          <a:p>
            <a:r>
              <a:rPr lang="en-US" dirty="0" smtClean="0">
                <a:effectLst/>
              </a:rPr>
              <a:t>Delta modulation is subjected into two quantization error distortions</a:t>
            </a:r>
          </a:p>
          <a:p>
            <a:pPr marL="514350" indent="-514350">
              <a:buFont typeface="+mj-lt"/>
              <a:buAutoNum type="arabicPeriod"/>
            </a:pPr>
            <a:r>
              <a:rPr lang="en-US" dirty="0" smtClean="0">
                <a:effectLst/>
              </a:rPr>
              <a:t>Slope overload distortion</a:t>
            </a:r>
          </a:p>
          <a:p>
            <a:pPr marL="514350" indent="-514350">
              <a:buFont typeface="+mj-lt"/>
              <a:buAutoNum type="arabicPeriod"/>
            </a:pPr>
            <a:r>
              <a:rPr lang="en-US" dirty="0" smtClean="0">
                <a:effectLst/>
              </a:rPr>
              <a:t>Granular noise</a:t>
            </a:r>
            <a:endParaRPr lang="en-US" dirty="0">
              <a:effectLst/>
            </a:endParaRP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Slope </a:t>
            </a:r>
            <a:r>
              <a:rPr lang="en-US" smtClean="0"/>
              <a:t>overload distortion</a:t>
            </a:r>
            <a:endParaRPr lang="en-US"/>
          </a:p>
        </p:txBody>
      </p:sp>
      <p:sp>
        <p:nvSpPr>
          <p:cNvPr id="3" name="Content Placeholder 2"/>
          <p:cNvSpPr>
            <a:spLocks noGrp="1"/>
          </p:cNvSpPr>
          <p:nvPr>
            <p:ph idx="1"/>
          </p:nvPr>
        </p:nvSpPr>
        <p:spPr/>
        <p:txBody>
          <a:bodyPr/>
          <a:lstStyle/>
          <a:p>
            <a:r>
              <a:rPr lang="en-US" dirty="0" smtClean="0">
                <a:effectLst/>
              </a:rPr>
              <a:t>Slope overload distortion occurs when the step size is too small for the stair case  approximation to follow a steep segment of the message signal </a:t>
            </a:r>
            <a:r>
              <a:rPr lang="en-US" i="1" dirty="0" smtClean="0">
                <a:effectLst/>
              </a:rPr>
              <a:t>m(t)</a:t>
            </a:r>
            <a:endParaRPr lang="en-US" i="1" dirty="0">
              <a:effectLst/>
            </a:endParaRP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12</a:t>
            </a:fld>
            <a:endParaRPr lang="en-US" dirty="0"/>
          </a:p>
        </p:txBody>
      </p:sp>
      <p:pic>
        <p:nvPicPr>
          <p:cNvPr id="68610" name="Picture 2"/>
          <p:cNvPicPr>
            <a:picLocks noChangeAspect="1" noChangeArrowheads="1"/>
          </p:cNvPicPr>
          <p:nvPr/>
        </p:nvPicPr>
        <p:blipFill>
          <a:blip r:embed="rId2" cstate="print"/>
          <a:srcRect/>
          <a:stretch>
            <a:fillRect/>
          </a:stretch>
        </p:blipFill>
        <p:spPr bwMode="auto">
          <a:xfrm>
            <a:off x="1143000" y="3657600"/>
            <a:ext cx="6172200" cy="2480815"/>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Slope </a:t>
            </a:r>
            <a:r>
              <a:rPr lang="en-US" smtClean="0"/>
              <a:t>overload distortion</a:t>
            </a:r>
            <a:endParaRPr lang="en-US"/>
          </a:p>
        </p:txBody>
      </p:sp>
      <p:sp>
        <p:nvSpPr>
          <p:cNvPr id="3" name="Content Placeholder 2"/>
          <p:cNvSpPr>
            <a:spLocks noGrp="1"/>
          </p:cNvSpPr>
          <p:nvPr>
            <p:ph idx="1"/>
          </p:nvPr>
        </p:nvSpPr>
        <p:spPr/>
        <p:txBody>
          <a:bodyPr/>
          <a:lstStyle/>
          <a:p>
            <a:r>
              <a:rPr lang="en-US" dirty="0" smtClean="0">
                <a:effectLst/>
              </a:rPr>
              <a:t>Slope over load distortion can be avoided if the step size </a:t>
            </a:r>
            <a:r>
              <a:rPr lang="en-US" i="1" dirty="0" smtClean="0">
                <a:effectLst/>
              </a:rPr>
              <a:t>∆</a:t>
            </a:r>
            <a:r>
              <a:rPr lang="en-US" dirty="0" smtClean="0">
                <a:effectLst/>
              </a:rPr>
              <a:t> is selected according to the following equation </a:t>
            </a:r>
          </a:p>
          <a:p>
            <a:endParaRPr lang="en-US" dirty="0">
              <a:effectLst/>
            </a:endParaRP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13</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xmlns="" val="2428236299"/>
              </p:ext>
            </p:extLst>
          </p:nvPr>
        </p:nvGraphicFramePr>
        <p:xfrm>
          <a:off x="3957638" y="3200400"/>
          <a:ext cx="1592262" cy="927100"/>
        </p:xfrm>
        <a:graphic>
          <a:graphicData uri="http://schemas.openxmlformats.org/presentationml/2006/ole">
            <p:oleObj spid="_x0000_s69637" name="Equation" r:id="rId3" imgW="761760" imgH="444240" progId="Equation.3">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Granular noise distortion</a:t>
            </a:r>
            <a:endParaRPr lang="en-US" dirty="0"/>
          </a:p>
        </p:txBody>
      </p:sp>
      <p:sp>
        <p:nvSpPr>
          <p:cNvPr id="3" name="Content Placeholder 2"/>
          <p:cNvSpPr>
            <a:spLocks noGrp="1"/>
          </p:cNvSpPr>
          <p:nvPr>
            <p:ph idx="1"/>
          </p:nvPr>
        </p:nvSpPr>
        <p:spPr/>
        <p:txBody>
          <a:bodyPr/>
          <a:lstStyle/>
          <a:p>
            <a:r>
              <a:rPr lang="en-US" dirty="0" smtClean="0">
                <a:effectLst/>
              </a:rPr>
              <a:t>Granular noise occurs when the step size ∆ is too large relative to the local slope characteristics of the input signal</a:t>
            </a:r>
          </a:p>
          <a:p>
            <a:r>
              <a:rPr lang="en-US" dirty="0" smtClean="0">
                <a:effectLst/>
              </a:rPr>
              <a:t>This would cause the stair case approximation </a:t>
            </a:r>
            <a:r>
              <a:rPr lang="en-US" i="1" dirty="0" err="1" smtClean="0">
                <a:effectLst/>
              </a:rPr>
              <a:t>m</a:t>
            </a:r>
            <a:r>
              <a:rPr lang="en-US" i="1" baseline="-25000" dirty="0" err="1" smtClean="0">
                <a:effectLst/>
              </a:rPr>
              <a:t>q</a:t>
            </a:r>
            <a:r>
              <a:rPr lang="en-US" i="1" dirty="0" smtClean="0">
                <a:effectLst/>
              </a:rPr>
              <a:t>(t)</a:t>
            </a:r>
            <a:r>
              <a:rPr lang="en-US" dirty="0" smtClean="0">
                <a:effectLst/>
              </a:rPr>
              <a:t> to hunt around a relatively flat segment of the input waveform</a:t>
            </a:r>
          </a:p>
          <a:p>
            <a:endParaRPr lang="en-US" dirty="0">
              <a:effectLst/>
            </a:endParaRP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Disadvantage of DM</a:t>
            </a:r>
            <a:endParaRPr lang="en-US" dirty="0"/>
          </a:p>
        </p:txBody>
      </p:sp>
      <p:sp>
        <p:nvSpPr>
          <p:cNvPr id="3" name="Content Placeholder 2"/>
          <p:cNvSpPr>
            <a:spLocks noGrp="1"/>
          </p:cNvSpPr>
          <p:nvPr>
            <p:ph idx="1"/>
          </p:nvPr>
        </p:nvSpPr>
        <p:spPr/>
        <p:txBody>
          <a:bodyPr/>
          <a:lstStyle/>
          <a:p>
            <a:r>
              <a:rPr lang="en-US" dirty="0" smtClean="0">
                <a:effectLst/>
              </a:rPr>
              <a:t>The main disadvantage of the DM scheme is the presence of an accumulative error in the demodulated signal</a:t>
            </a:r>
          </a:p>
          <a:p>
            <a:r>
              <a:rPr lang="en-US" dirty="0" smtClean="0">
                <a:effectLst/>
              </a:rPr>
              <a:t>This problem can be solved by using a delta-sigma modulator</a:t>
            </a:r>
            <a:endParaRPr lang="en-US" dirty="0">
              <a:effectLst/>
            </a:endParaRP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Delta-sigma modulation</a:t>
            </a:r>
            <a:endParaRPr lang="en-US" dirty="0"/>
          </a:p>
        </p:txBody>
      </p:sp>
      <p:sp>
        <p:nvSpPr>
          <p:cNvPr id="3" name="Content Placeholder 2"/>
          <p:cNvSpPr>
            <a:spLocks noGrp="1"/>
          </p:cNvSpPr>
          <p:nvPr>
            <p:ph idx="1"/>
          </p:nvPr>
        </p:nvSpPr>
        <p:spPr/>
        <p:txBody>
          <a:bodyPr/>
          <a:lstStyle/>
          <a:p>
            <a:r>
              <a:rPr lang="en-US" dirty="0" smtClean="0">
                <a:effectLst/>
              </a:rPr>
              <a:t>In the delta sigma modulator the input signal, </a:t>
            </a:r>
            <a:r>
              <a:rPr lang="en-US" i="1" dirty="0" smtClean="0">
                <a:effectLst/>
              </a:rPr>
              <a:t>m(t)</a:t>
            </a:r>
            <a:r>
              <a:rPr lang="en-US" dirty="0" smtClean="0">
                <a:effectLst/>
              </a:rPr>
              <a:t>, will be integrated prior to delta modulation</a:t>
            </a:r>
          </a:p>
          <a:p>
            <a:r>
              <a:rPr lang="en-US" dirty="0" smtClean="0">
                <a:effectLst/>
              </a:rPr>
              <a:t>The use of integration in the manner described here has the following beneficial effects</a:t>
            </a:r>
          </a:p>
          <a:p>
            <a:pPr marL="514350" indent="-514350">
              <a:buFont typeface="+mj-lt"/>
              <a:buAutoNum type="arabicPeriod"/>
            </a:pPr>
            <a:r>
              <a:rPr lang="en-US" dirty="0" smtClean="0">
                <a:effectLst/>
              </a:rPr>
              <a:t>The low frequency content of the input signal is pre-emphasized</a:t>
            </a: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Delta sigma modulation</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2"/>
            </a:pPr>
            <a:r>
              <a:rPr lang="en-US" dirty="0" smtClean="0">
                <a:effectLst/>
              </a:rPr>
              <a:t>Correlation between adjacent samples of the delta modulator input is increased, which tends to improve the overall system performance by reducing the variance of the error signal at the quantizer input</a:t>
            </a:r>
          </a:p>
          <a:p>
            <a:pPr marL="514350" indent="-514350">
              <a:buFont typeface="+mj-lt"/>
              <a:buAutoNum type="arabicPeriod" startAt="2"/>
            </a:pPr>
            <a:r>
              <a:rPr lang="en-US" dirty="0" smtClean="0">
                <a:effectLst/>
              </a:rPr>
              <a:t>Design of the receiver is simplified</a:t>
            </a:r>
            <a:endParaRPr lang="en-US" dirty="0">
              <a:effectLst/>
            </a:endParaRP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Delta sigma modulator block diagram</a:t>
            </a:r>
            <a:endParaRPr lang="en-US" dirty="0"/>
          </a:p>
        </p:txBody>
      </p:sp>
      <p:sp>
        <p:nvSpPr>
          <p:cNvPr id="3" name="Content Placeholder 2"/>
          <p:cNvSpPr>
            <a:spLocks noGrp="1"/>
          </p:cNvSpPr>
          <p:nvPr>
            <p:ph idx="1"/>
          </p:nvPr>
        </p:nvSpPr>
        <p:spPr/>
        <p:txBody>
          <a:bodyPr/>
          <a:lstStyle/>
          <a:p>
            <a:r>
              <a:rPr lang="en-US" dirty="0" smtClean="0">
                <a:effectLst/>
              </a:rPr>
              <a:t>The block diagram of the delta sigma modulator is shown below</a:t>
            </a:r>
            <a:endParaRPr lang="en-US" dirty="0">
              <a:effectLst/>
            </a:endParaRP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18</a:t>
            </a:fld>
            <a:endParaRPr lang="en-US" dirty="0"/>
          </a:p>
        </p:txBody>
      </p:sp>
      <p:pic>
        <p:nvPicPr>
          <p:cNvPr id="71682" name="Picture 2"/>
          <p:cNvPicPr>
            <a:picLocks noChangeAspect="1" noChangeArrowheads="1"/>
          </p:cNvPicPr>
          <p:nvPr/>
        </p:nvPicPr>
        <p:blipFill>
          <a:blip r:embed="rId2" cstate="print"/>
          <a:srcRect/>
          <a:stretch>
            <a:fillRect/>
          </a:stretch>
        </p:blipFill>
        <p:spPr bwMode="auto">
          <a:xfrm>
            <a:off x="685800" y="2971800"/>
            <a:ext cx="7543800" cy="3109749"/>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Delta sigma modulator block diagram</a:t>
            </a:r>
            <a:endParaRPr lang="en-US" dirty="0"/>
          </a:p>
        </p:txBody>
      </p:sp>
      <p:sp>
        <p:nvSpPr>
          <p:cNvPr id="3" name="Content Placeholder 2"/>
          <p:cNvSpPr>
            <a:spLocks noGrp="1"/>
          </p:cNvSpPr>
          <p:nvPr>
            <p:ph idx="1"/>
          </p:nvPr>
        </p:nvSpPr>
        <p:spPr/>
        <p:txBody>
          <a:bodyPr/>
          <a:lstStyle/>
          <a:p>
            <a:r>
              <a:rPr lang="en-US" dirty="0" smtClean="0"/>
              <a:t>The previous block diagram can be greatly simplified if the signal is first differentiated then applied to the input of the integrator</a:t>
            </a:r>
            <a:endParaRPr lang="en-US" dirty="0"/>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19</a:t>
            </a:fld>
            <a:endParaRPr lang="en-US" dirty="0"/>
          </a:p>
        </p:txBody>
      </p:sp>
      <p:pic>
        <p:nvPicPr>
          <p:cNvPr id="72706" name="Picture 2"/>
          <p:cNvPicPr>
            <a:picLocks noChangeAspect="1" noChangeArrowheads="1"/>
          </p:cNvPicPr>
          <p:nvPr/>
        </p:nvPicPr>
        <p:blipFill>
          <a:blip r:embed="rId2" cstate="print"/>
          <a:srcRect/>
          <a:stretch>
            <a:fillRect/>
          </a:stretch>
        </p:blipFill>
        <p:spPr bwMode="auto">
          <a:xfrm>
            <a:off x="609600" y="3200400"/>
            <a:ext cx="7924800" cy="2485845"/>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principle of operation</a:t>
            </a:r>
            <a:endParaRPr lang="en-US" dirty="0"/>
          </a:p>
        </p:txBody>
      </p:sp>
      <p:sp>
        <p:nvSpPr>
          <p:cNvPr id="3" name="Content Placeholder 2"/>
          <p:cNvSpPr>
            <a:spLocks noGrp="1"/>
          </p:cNvSpPr>
          <p:nvPr>
            <p:ph idx="1"/>
          </p:nvPr>
        </p:nvSpPr>
        <p:spPr/>
        <p:txBody>
          <a:bodyPr/>
          <a:lstStyle/>
          <a:p>
            <a:r>
              <a:rPr lang="en-US" dirty="0" smtClean="0">
                <a:effectLst/>
              </a:rPr>
              <a:t>In its basic form, DM provides a stair case approximation to the oversampled version of the message signal as shown</a:t>
            </a: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2</a:t>
            </a:fld>
            <a:endParaRPr lang="en-US" dirty="0"/>
          </a:p>
        </p:txBody>
      </p:sp>
      <p:pic>
        <p:nvPicPr>
          <p:cNvPr id="7475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981200" y="3124200"/>
            <a:ext cx="5457825" cy="296156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examples</a:t>
            </a:r>
            <a:endParaRPr lang="en-US" dirty="0"/>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20</a:t>
            </a:fld>
            <a:endParaRPr lang="en-US" dirty="0"/>
          </a:p>
        </p:txBody>
      </p:sp>
      <p:pic>
        <p:nvPicPr>
          <p:cNvPr id="3" name="Content Placeholder 2"/>
          <p:cNvPicPr>
            <a:picLocks noGrp="1" noChangeAspect="1" noChangeArrowheads="1"/>
          </p:cNvPicPr>
          <p:nvPr>
            <p:ph idx="1"/>
          </p:nvPr>
        </p:nvPicPr>
        <p:blipFill>
          <a:blip r:embed="rId2" cstate="print"/>
          <a:srcRect/>
          <a:stretch>
            <a:fillRect/>
          </a:stretch>
        </p:blipFill>
        <p:spPr bwMode="auto">
          <a:xfrm>
            <a:off x="609600" y="1524000"/>
            <a:ext cx="8229600" cy="1884954"/>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examples</a:t>
            </a:r>
            <a:endParaRPr lang="en-US" dirty="0"/>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21</a:t>
            </a:fld>
            <a:endParaRPr lang="en-US" dirty="0"/>
          </a:p>
        </p:txBody>
      </p:sp>
      <p:pic>
        <p:nvPicPr>
          <p:cNvPr id="82946" name="Picture 2"/>
          <p:cNvPicPr>
            <a:picLocks noGrp="1" noChangeAspect="1" noChangeArrowheads="1"/>
          </p:cNvPicPr>
          <p:nvPr>
            <p:ph idx="1"/>
          </p:nvPr>
        </p:nvPicPr>
        <p:blipFill>
          <a:blip r:embed="rId2" cstate="print"/>
          <a:srcRect/>
          <a:stretch>
            <a:fillRect/>
          </a:stretch>
        </p:blipFill>
        <p:spPr bwMode="auto">
          <a:xfrm>
            <a:off x="1003510" y="1600200"/>
            <a:ext cx="7136979" cy="4533900"/>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examples</a:t>
            </a:r>
            <a:endParaRPr lang="en-US" dirty="0"/>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22</a:t>
            </a:fld>
            <a:endParaRPr lang="en-US" dirty="0"/>
          </a:p>
        </p:txBody>
      </p:sp>
      <p:pic>
        <p:nvPicPr>
          <p:cNvPr id="83970" name="Picture 2"/>
          <p:cNvPicPr>
            <a:picLocks noGrp="1" noChangeAspect="1" noChangeArrowheads="1"/>
          </p:cNvPicPr>
          <p:nvPr>
            <p:ph idx="1"/>
          </p:nvPr>
        </p:nvPicPr>
        <p:blipFill>
          <a:blip r:embed="rId2" cstate="print"/>
          <a:srcRect/>
          <a:stretch>
            <a:fillRect/>
          </a:stretch>
        </p:blipFill>
        <p:spPr bwMode="auto">
          <a:xfrm>
            <a:off x="609600" y="1447800"/>
            <a:ext cx="8229600" cy="1748363"/>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examples</a:t>
            </a:r>
            <a:endParaRPr lang="en-US" dirty="0"/>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23</a:t>
            </a:fld>
            <a:endParaRPr lang="en-US" dirty="0"/>
          </a:p>
        </p:txBody>
      </p:sp>
      <p:pic>
        <p:nvPicPr>
          <p:cNvPr id="84994" name="Picture 2"/>
          <p:cNvPicPr>
            <a:picLocks noGrp="1" noChangeAspect="1" noChangeArrowheads="1"/>
          </p:cNvPicPr>
          <p:nvPr>
            <p:ph idx="1"/>
          </p:nvPr>
        </p:nvPicPr>
        <p:blipFill>
          <a:blip r:embed="rId2" cstate="print"/>
          <a:srcRect/>
          <a:stretch>
            <a:fillRect/>
          </a:stretch>
        </p:blipFill>
        <p:spPr bwMode="auto">
          <a:xfrm>
            <a:off x="3493430" y="1600200"/>
            <a:ext cx="2157139" cy="45339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principle of operation</a:t>
            </a:r>
            <a:endParaRPr lang="en-US" dirty="0"/>
          </a:p>
        </p:txBody>
      </p:sp>
      <p:sp>
        <p:nvSpPr>
          <p:cNvPr id="3" name="Content Placeholder 2"/>
          <p:cNvSpPr>
            <a:spLocks noGrp="1"/>
          </p:cNvSpPr>
          <p:nvPr>
            <p:ph idx="1"/>
          </p:nvPr>
        </p:nvSpPr>
        <p:spPr/>
        <p:txBody>
          <a:bodyPr/>
          <a:lstStyle/>
          <a:p>
            <a:r>
              <a:rPr lang="en-US" sz="3100" dirty="0" smtClean="0">
                <a:effectLst/>
              </a:rPr>
              <a:t>The difference between the input signal sample and the stair case approximation is quantized into only to two levels</a:t>
            </a:r>
          </a:p>
          <a:p>
            <a:r>
              <a:rPr lang="en-US" sz="3100" dirty="0" smtClean="0">
                <a:effectLst/>
              </a:rPr>
              <a:t>If the current sample is greater than the previous sample then the DM modulator generates</a:t>
            </a:r>
          </a:p>
          <a:p>
            <a:r>
              <a:rPr lang="en-US" sz="3100" dirty="0" smtClean="0">
                <a:effectLst/>
              </a:rPr>
              <a:t>If the current sample falls below the previous sample then the modulator generates </a:t>
            </a:r>
            <a:r>
              <a:rPr lang="en-US" dirty="0" smtClean="0">
                <a:effectLst/>
              </a:rPr>
              <a:t>  </a:t>
            </a: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3</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xmlns="" val="4159226339"/>
              </p:ext>
            </p:extLst>
          </p:nvPr>
        </p:nvGraphicFramePr>
        <p:xfrm>
          <a:off x="6553200" y="2625090"/>
          <a:ext cx="650631" cy="422910"/>
        </p:xfrm>
        <a:graphic>
          <a:graphicData uri="http://schemas.openxmlformats.org/presentationml/2006/ole">
            <p:oleObj spid="_x0000_s51211" name="Equation" r:id="rId3" imgW="253780" imgH="164957" progId="Equation.3">
              <p:embed/>
            </p:oleObj>
          </a:graphicData>
        </a:graphic>
      </p:graphicFrame>
      <p:graphicFrame>
        <p:nvGraphicFramePr>
          <p:cNvPr id="50179" name="Object 3"/>
          <p:cNvGraphicFramePr>
            <a:graphicFrameLocks noChangeAspect="1"/>
          </p:cNvGraphicFramePr>
          <p:nvPr>
            <p:extLst>
              <p:ext uri="{D42A27DB-BD31-4B8C-83A1-F6EECF244321}">
                <p14:modId xmlns:p14="http://schemas.microsoft.com/office/powerpoint/2010/main" xmlns="" val="1510116234"/>
              </p:ext>
            </p:extLst>
          </p:nvPr>
        </p:nvGraphicFramePr>
        <p:xfrm>
          <a:off x="2701925" y="4149725"/>
          <a:ext cx="650875" cy="422275"/>
        </p:xfrm>
        <a:graphic>
          <a:graphicData uri="http://schemas.openxmlformats.org/presentationml/2006/ole">
            <p:oleObj spid="_x0000_s51212" name="Equation" r:id="rId4" imgW="253780" imgH="164957" progId="Equation.3">
              <p:embed/>
            </p:oleObj>
          </a:graphicData>
        </a:graphic>
      </p:graphicFrame>
      <p:graphicFrame>
        <p:nvGraphicFramePr>
          <p:cNvPr id="50182" name="Object 6"/>
          <p:cNvGraphicFramePr>
            <a:graphicFrameLocks noChangeAspect="1"/>
          </p:cNvGraphicFramePr>
          <p:nvPr>
            <p:extLst>
              <p:ext uri="{D42A27DB-BD31-4B8C-83A1-F6EECF244321}">
                <p14:modId xmlns:p14="http://schemas.microsoft.com/office/powerpoint/2010/main" xmlns="" val="713170111"/>
              </p:ext>
            </p:extLst>
          </p:nvPr>
        </p:nvGraphicFramePr>
        <p:xfrm>
          <a:off x="2667000" y="5673725"/>
          <a:ext cx="650875" cy="422275"/>
        </p:xfrm>
        <a:graphic>
          <a:graphicData uri="http://schemas.openxmlformats.org/presentationml/2006/ole">
            <p:oleObj spid="_x0000_s51213" name="Equation" r:id="rId5" imgW="253780" imgH="164957" progId="Equation.3">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discrete-time equations</a:t>
            </a:r>
            <a:endParaRPr lang="en-US" dirty="0"/>
          </a:p>
        </p:txBody>
      </p:sp>
      <p:sp>
        <p:nvSpPr>
          <p:cNvPr id="3" name="Content Placeholder 2"/>
          <p:cNvSpPr>
            <a:spLocks noGrp="1"/>
          </p:cNvSpPr>
          <p:nvPr>
            <p:ph idx="1"/>
          </p:nvPr>
        </p:nvSpPr>
        <p:spPr/>
        <p:txBody>
          <a:bodyPr/>
          <a:lstStyle/>
          <a:p>
            <a:r>
              <a:rPr lang="en-US" dirty="0" smtClean="0">
                <a:effectLst/>
              </a:rPr>
              <a:t>The discrete time equations which describes delta modulation are </a:t>
            </a: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4</a:t>
            </a:fld>
            <a:endParaRPr lang="en-US" dirty="0"/>
          </a:p>
        </p:txBody>
      </p:sp>
      <p:graphicFrame>
        <p:nvGraphicFramePr>
          <p:cNvPr id="6" name="Object 5"/>
          <p:cNvGraphicFramePr>
            <a:graphicFrameLocks noChangeAspect="1"/>
          </p:cNvGraphicFramePr>
          <p:nvPr/>
        </p:nvGraphicFramePr>
        <p:xfrm>
          <a:off x="2667000" y="2743200"/>
          <a:ext cx="3840163" cy="1884363"/>
        </p:xfrm>
        <a:graphic>
          <a:graphicData uri="http://schemas.openxmlformats.org/presentationml/2006/ole">
            <p:oleObj spid="_x0000_s50181" name="Equation" r:id="rId3" imgW="1498600" imgH="736600" progId="Equation.3">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discrete-time equations</a:t>
            </a:r>
            <a:endParaRPr lang="en-US" dirty="0"/>
          </a:p>
        </p:txBody>
      </p:sp>
      <p:sp>
        <p:nvSpPr>
          <p:cNvPr id="3" name="Content Placeholder 2"/>
          <p:cNvSpPr>
            <a:spLocks noGrp="1"/>
          </p:cNvSpPr>
          <p:nvPr>
            <p:ph idx="1"/>
          </p:nvPr>
        </p:nvSpPr>
        <p:spPr/>
        <p:txBody>
          <a:bodyPr/>
          <a:lstStyle/>
          <a:p>
            <a:r>
              <a:rPr lang="en-US" dirty="0" smtClean="0">
                <a:effectLst/>
              </a:rPr>
              <a:t>Where </a:t>
            </a:r>
            <a:r>
              <a:rPr lang="en-US" i="1" dirty="0" smtClean="0">
                <a:effectLst/>
              </a:rPr>
              <a:t>e[n]</a:t>
            </a:r>
            <a:r>
              <a:rPr lang="en-US" dirty="0" smtClean="0">
                <a:effectLst/>
              </a:rPr>
              <a:t> is the error signal representing the difference between the present sample </a:t>
            </a:r>
            <a:r>
              <a:rPr lang="en-US" i="1" dirty="0" smtClean="0">
                <a:effectLst/>
              </a:rPr>
              <a:t>m[n]</a:t>
            </a:r>
            <a:r>
              <a:rPr lang="en-US" dirty="0" smtClean="0">
                <a:effectLst/>
              </a:rPr>
              <a:t>  and the latest approximation </a:t>
            </a:r>
            <a:r>
              <a:rPr lang="en-US" i="1" dirty="0" err="1" smtClean="0">
                <a:effectLst/>
              </a:rPr>
              <a:t>m</a:t>
            </a:r>
            <a:r>
              <a:rPr lang="en-US" i="1" baseline="-25000" dirty="0" err="1" smtClean="0">
                <a:effectLst/>
              </a:rPr>
              <a:t>q</a:t>
            </a:r>
            <a:r>
              <a:rPr lang="en-US" i="1" dirty="0" smtClean="0">
                <a:effectLst/>
              </a:rPr>
              <a:t>[n-1]</a:t>
            </a:r>
            <a:r>
              <a:rPr lang="en-US" dirty="0" smtClean="0">
                <a:effectLst/>
              </a:rPr>
              <a:t> to it</a:t>
            </a:r>
          </a:p>
          <a:p>
            <a:r>
              <a:rPr lang="en-US" i="1" dirty="0" err="1" smtClean="0">
                <a:effectLst/>
              </a:rPr>
              <a:t>e</a:t>
            </a:r>
            <a:r>
              <a:rPr lang="en-US" i="1" baseline="-25000" dirty="0" err="1" smtClean="0">
                <a:effectLst/>
              </a:rPr>
              <a:t>q</a:t>
            </a:r>
            <a:r>
              <a:rPr lang="en-US" i="1" dirty="0" smtClean="0">
                <a:effectLst/>
              </a:rPr>
              <a:t>[n]</a:t>
            </a:r>
            <a:r>
              <a:rPr lang="en-US" dirty="0" smtClean="0">
                <a:effectLst/>
              </a:rPr>
              <a:t> is the quantized version of the error</a:t>
            </a: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advantage of DM</a:t>
            </a:r>
            <a:endParaRPr lang="en-US" dirty="0"/>
          </a:p>
        </p:txBody>
      </p:sp>
      <p:sp>
        <p:nvSpPr>
          <p:cNvPr id="3" name="Content Placeholder 2"/>
          <p:cNvSpPr>
            <a:spLocks noGrp="1"/>
          </p:cNvSpPr>
          <p:nvPr>
            <p:ph idx="1"/>
          </p:nvPr>
        </p:nvSpPr>
        <p:spPr/>
        <p:txBody>
          <a:bodyPr/>
          <a:lstStyle/>
          <a:p>
            <a:r>
              <a:rPr lang="en-US" dirty="0" smtClean="0"/>
              <a:t>The main advantage of DM is its simplicity</a:t>
            </a:r>
            <a:endParaRPr lang="en-US" dirty="0"/>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modulator </a:t>
            </a:r>
            <a:endParaRPr lang="en-US" dirty="0"/>
          </a:p>
        </p:txBody>
      </p:sp>
      <p:sp>
        <p:nvSpPr>
          <p:cNvPr id="3" name="Content Placeholder 2"/>
          <p:cNvSpPr>
            <a:spLocks noGrp="1"/>
          </p:cNvSpPr>
          <p:nvPr>
            <p:ph idx="1"/>
          </p:nvPr>
        </p:nvSpPr>
        <p:spPr/>
        <p:txBody>
          <a:bodyPr/>
          <a:lstStyle/>
          <a:p>
            <a:r>
              <a:rPr lang="en-US" dirty="0" smtClean="0"/>
              <a:t>The delta modulator can be constructed from the discrete time equations according  to the block diagram shown below</a:t>
            </a:r>
            <a:endParaRPr lang="en-US" dirty="0"/>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7</a:t>
            </a:fld>
            <a:endParaRPr lang="en-US" dirty="0"/>
          </a:p>
        </p:txBody>
      </p:sp>
      <p:pic>
        <p:nvPicPr>
          <p:cNvPr id="53250" name="Picture 2"/>
          <p:cNvPicPr>
            <a:picLocks noChangeAspect="1" noChangeArrowheads="1"/>
          </p:cNvPicPr>
          <p:nvPr/>
        </p:nvPicPr>
        <p:blipFill>
          <a:blip r:embed="rId2" cstate="print"/>
          <a:srcRect/>
          <a:stretch>
            <a:fillRect/>
          </a:stretch>
        </p:blipFill>
        <p:spPr bwMode="auto">
          <a:xfrm>
            <a:off x="1447800" y="3203658"/>
            <a:ext cx="5715000" cy="2931428"/>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demodulator </a:t>
            </a:r>
            <a:endParaRPr lang="en-US" dirty="0"/>
          </a:p>
        </p:txBody>
      </p:sp>
      <p:sp>
        <p:nvSpPr>
          <p:cNvPr id="3" name="Content Placeholder 2"/>
          <p:cNvSpPr>
            <a:spLocks noGrp="1"/>
          </p:cNvSpPr>
          <p:nvPr>
            <p:ph idx="1"/>
          </p:nvPr>
        </p:nvSpPr>
        <p:spPr/>
        <p:txBody>
          <a:bodyPr/>
          <a:lstStyle/>
          <a:p>
            <a:r>
              <a:rPr lang="en-US" dirty="0" smtClean="0"/>
              <a:t>The DM demodulator do the reverse operation of the modulator to reconstruct the original signal</a:t>
            </a:r>
          </a:p>
          <a:p>
            <a:r>
              <a:rPr lang="en-US" dirty="0" smtClean="0"/>
              <a:t>This can be achieved by summing the received bit stream as described by the following equation</a:t>
            </a: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8</a:t>
            </a:fld>
            <a:endParaRPr lang="en-US" dirty="0"/>
          </a:p>
        </p:txBody>
      </p:sp>
      <p:graphicFrame>
        <p:nvGraphicFramePr>
          <p:cNvPr id="6" name="Object 5"/>
          <p:cNvGraphicFramePr>
            <a:graphicFrameLocks noChangeAspect="1"/>
          </p:cNvGraphicFramePr>
          <p:nvPr/>
        </p:nvGraphicFramePr>
        <p:xfrm>
          <a:off x="4433888" y="4073525"/>
          <a:ext cx="2917825" cy="1946275"/>
        </p:xfrm>
        <a:graphic>
          <a:graphicData uri="http://schemas.openxmlformats.org/presentationml/2006/ole">
            <p:oleObj spid="_x0000_s73733" name="Equation" r:id="rId3" imgW="1333500" imgH="889000" progId="Equation.3">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 demodulator </a:t>
            </a:r>
            <a:endParaRPr lang="en-US" dirty="0"/>
          </a:p>
        </p:txBody>
      </p:sp>
      <p:sp>
        <p:nvSpPr>
          <p:cNvPr id="3" name="Content Placeholder 2"/>
          <p:cNvSpPr>
            <a:spLocks noGrp="1"/>
          </p:cNvSpPr>
          <p:nvPr>
            <p:ph idx="1"/>
          </p:nvPr>
        </p:nvSpPr>
        <p:spPr/>
        <p:txBody>
          <a:bodyPr/>
          <a:lstStyle/>
          <a:p>
            <a:r>
              <a:rPr lang="en-US" dirty="0" smtClean="0">
                <a:effectLst/>
              </a:rPr>
              <a:t>The waveform results at the receiver contains a stair-case approximation</a:t>
            </a:r>
          </a:p>
          <a:p>
            <a:r>
              <a:rPr lang="en-US" dirty="0" smtClean="0">
                <a:effectLst/>
              </a:rPr>
              <a:t>The stair approximation corresponds to the presence of high frequency distortion presented in the message signal</a:t>
            </a:r>
          </a:p>
          <a:p>
            <a:r>
              <a:rPr lang="en-US" dirty="0" smtClean="0">
                <a:effectLst/>
              </a:rPr>
              <a:t>The high frequency distortion can be removed by using a LPF</a:t>
            </a:r>
            <a:endParaRPr lang="en-US" dirty="0">
              <a:effectLst/>
            </a:endParaRPr>
          </a:p>
        </p:txBody>
      </p:sp>
      <p:sp>
        <p:nvSpPr>
          <p:cNvPr id="4" name="Slide Number Placeholder 3"/>
          <p:cNvSpPr>
            <a:spLocks noGrp="1"/>
          </p:cNvSpPr>
          <p:nvPr>
            <p:ph type="sldNum" sz="quarter" idx="10"/>
          </p:nvPr>
        </p:nvSpPr>
        <p:spPr/>
        <p:txBody>
          <a:bodyPr/>
          <a:lstStyle/>
          <a:p>
            <a:pPr>
              <a:defRPr/>
            </a:pPr>
            <a:fld id="{96F73DE3-3A65-4B9F-8731-A260C37A483E}" type="slidenum">
              <a:rPr lang="en-US" smtClean="0"/>
              <a:pPr>
                <a:defRPr/>
              </a:pPr>
              <a:t>9</a:t>
            </a:fld>
            <a:endParaRPr lang="en-US" dirty="0"/>
          </a:p>
        </p:txBody>
      </p:sp>
    </p:spTree>
  </p:cSld>
  <p:clrMapOvr>
    <a:masterClrMapping/>
  </p:clrMapOvr>
</p:sld>
</file>

<file path=ppt/theme/theme1.xml><?xml version="1.0" encoding="utf-8"?>
<a:theme xmlns:a="http://schemas.openxmlformats.org/drawingml/2006/main" name="Digital Dots">
  <a:themeElements>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Digital Dot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igital Dot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 Dot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gital Dot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Digital Dot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Digital Dot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Digital Dot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Digital Dot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Digital Dot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4022</TotalTime>
  <Words>606</Words>
  <Application>Microsoft Office PowerPoint</Application>
  <PresentationFormat>On-screen Show (4:3)</PresentationFormat>
  <Paragraphs>80</Paragraphs>
  <Slides>23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Digital Dots</vt:lpstr>
      <vt:lpstr>Equation</vt:lpstr>
      <vt:lpstr>Delta modulation DM</vt:lpstr>
      <vt:lpstr>DM principle of operation</vt:lpstr>
      <vt:lpstr>DM principle of operation</vt:lpstr>
      <vt:lpstr>DM discrete-time equations</vt:lpstr>
      <vt:lpstr>DM discrete-time equations</vt:lpstr>
      <vt:lpstr>Main advantage of DM</vt:lpstr>
      <vt:lpstr>DM modulator </vt:lpstr>
      <vt:lpstr>DM demodulator </vt:lpstr>
      <vt:lpstr>DM demodulator </vt:lpstr>
      <vt:lpstr>DM demodulator </vt:lpstr>
      <vt:lpstr>Quantization errors in delta modulation</vt:lpstr>
      <vt:lpstr>Slope overload distortion</vt:lpstr>
      <vt:lpstr>Slope overload distortion</vt:lpstr>
      <vt:lpstr>Granular noise distortion</vt:lpstr>
      <vt:lpstr>Disadvantage of DM</vt:lpstr>
      <vt:lpstr>Delta-sigma modulation</vt:lpstr>
      <vt:lpstr>Delta sigma modulation</vt:lpstr>
      <vt:lpstr>Delta sigma modulator block diagram</vt:lpstr>
      <vt:lpstr>Delta sigma modulator block diagram</vt:lpstr>
      <vt:lpstr>DM examples</vt:lpstr>
      <vt:lpstr>DM examples</vt:lpstr>
      <vt:lpstr>DM examples</vt:lpstr>
      <vt:lpstr>DM examples</vt:lpstr>
    </vt:vector>
  </TitlesOfParts>
  <Company>SweetHaven Publishing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L. Heiserman</dc:creator>
  <cp:lastModifiedBy>Falah Mohammed</cp:lastModifiedBy>
  <cp:revision>274</cp:revision>
  <dcterms:created xsi:type="dcterms:W3CDTF">2004-08-13T16:35:55Z</dcterms:created>
  <dcterms:modified xsi:type="dcterms:W3CDTF">2011-09-29T07:08:34Z</dcterms:modified>
</cp:coreProperties>
</file>