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6"/>
  </p:notesMasterIdLst>
  <p:handoutMasterIdLst>
    <p:handoutMasterId r:id="rId37"/>
  </p:handoutMasterIdLst>
  <p:sldIdLst>
    <p:sldId id="379" r:id="rId2"/>
    <p:sldId id="404" r:id="rId3"/>
    <p:sldId id="405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7" r:id="rId15"/>
    <p:sldId id="416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9" r:id="rId26"/>
    <p:sldId id="430" r:id="rId27"/>
    <p:sldId id="431" r:id="rId28"/>
    <p:sldId id="432" r:id="rId29"/>
    <p:sldId id="433" r:id="rId30"/>
    <p:sldId id="434" r:id="rId31"/>
    <p:sldId id="435" r:id="rId32"/>
    <p:sldId id="427" r:id="rId33"/>
    <p:sldId id="436" r:id="rId34"/>
    <p:sldId id="43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CE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27" autoAdjust="0"/>
    <p:restoredTop sz="99237" autoAdjust="0"/>
  </p:normalViewPr>
  <p:slideViewPr>
    <p:cSldViewPr>
      <p:cViewPr>
        <p:scale>
          <a:sx n="66" d="100"/>
          <a:sy n="66" d="100"/>
        </p:scale>
        <p:origin x="-1014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1C9A15-B692-490F-8749-16308C87B629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8CB9E8-C676-4061-AADA-A17E0B1A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4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FE6735-1682-418B-AE6B-06A9761EB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16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2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05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605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4DDD-7BB8-4AC9-9F33-480B3CA16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16325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2D07E-4180-486A-86AB-D86ABD696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508E-C0CD-4983-A648-9D1B3F292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2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95BB-DDC9-4686-B23F-4FE83FAD1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7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0A1C-394A-4E30-AF85-A776BEE86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2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4EDC-7F26-4C02-B978-C11F1C54D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7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5808F-92BE-4681-B4F2-9904C488A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6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E563-0F30-4375-8E33-7912D87D9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7B242-9269-4FB2-8C23-B63CE52D9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2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B1D5A-5564-4302-851C-587C78994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481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03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C4A711B-383C-4882-BD7C-6D54BCDBD9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503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03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rate due to noise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effectLst/>
                  </a:rPr>
                  <a:t>In this section, an expression for the probability of error will be derived</a:t>
                </a:r>
              </a:p>
              <a:p>
                <a:r>
                  <a:rPr lang="en-US" dirty="0" smtClean="0">
                    <a:effectLst/>
                  </a:rPr>
                  <a:t>The analysis technique, will be demonstrated on a binary PCM based on polar NRZ signaling</a:t>
                </a:r>
              </a:p>
              <a:p>
                <a:r>
                  <a:rPr lang="en-US" dirty="0" smtClean="0">
                    <a:effectLst/>
                  </a:rPr>
                  <a:t>The channel noise is modeled as additive white Gaussian noise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𝑤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(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𝑡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ffectLst/>
                  </a:rPr>
                  <a:t> of zero mean and power spectral density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effectLst/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effectLst/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effectLst/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mathematical notations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𝑠𝑦𝑚𝑏𝑜𝑙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0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𝑤𝑎𝑠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𝑠𝑒𝑛𝑡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  <m:r>
                                        <a:rPr lang="en-US" i="1" baseline="30000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8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integral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erfc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b="0" i="1" baseline="30000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Is known as the complementary error function which can be solved by numerical integration methods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6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100" dirty="0" smtClean="0"/>
                  <a:t>By letting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𝑧</m:t>
                    </m:r>
                    <m:r>
                      <a:rPr lang="en-US" sz="3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𝑦</m:t>
                        </m:r>
                        <m:r>
                          <a:rPr lang="en-US" sz="3100" i="1">
                            <a:latin typeface="Cambria Math"/>
                          </a:rPr>
                          <m:t>+</m:t>
                        </m:r>
                        <m:r>
                          <a:rPr lang="en-US" sz="3100" i="1">
                            <a:latin typeface="Cambria Math"/>
                          </a:rPr>
                          <m:t>𝐴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31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1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1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3100" i="1">
                                <a:latin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31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1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1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sz="3100" dirty="0"/>
                  <a:t>, </a:t>
                </a:r>
                <a14:m>
                  <m:oMath xmlns:m="http://schemas.openxmlformats.org/officeDocument/2006/math">
                    <m:r>
                      <a:rPr lang="en-US" sz="3100" i="1" dirty="0">
                        <a:latin typeface="Cambria Math"/>
                      </a:rPr>
                      <m:t>𝑑𝑦</m:t>
                    </m:r>
                    <m:r>
                      <a:rPr lang="en-US" sz="3100" i="1" dirty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100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31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1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3100" i="1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sz="31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1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rad>
                    <m:r>
                      <a:rPr lang="en-US" sz="3100" i="1">
                        <a:latin typeface="Cambria Math"/>
                      </a:rPr>
                      <m:t> </m:t>
                    </m:r>
                    <m:r>
                      <a:rPr lang="en-US" sz="3100" i="1">
                        <a:latin typeface="Cambria Math"/>
                      </a:rPr>
                      <m:t>𝑑𝑧</m:t>
                    </m:r>
                  </m:oMath>
                </a14:m>
                <a:r>
                  <a:rPr lang="en-US" sz="3100" dirty="0"/>
                  <a:t>, </a:t>
                </a:r>
                <a14:m>
                  <m:oMath xmlns:m="http://schemas.openxmlformats.org/officeDocument/2006/math">
                    <m:r>
                      <a:rPr lang="en-US" sz="3100" i="1" dirty="0">
                        <a:latin typeface="Cambria Math"/>
                      </a:rPr>
                      <m:t>𝑝</m:t>
                    </m:r>
                    <m:r>
                      <a:rPr lang="en-US" sz="3100" i="1" baseline="-25000" dirty="0">
                        <a:latin typeface="Cambria Math"/>
                      </a:rPr>
                      <m:t>10</m:t>
                    </m:r>
                  </m:oMath>
                </a14:m>
                <a:r>
                  <a:rPr lang="en-US" sz="3100" dirty="0"/>
                  <a:t> became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1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31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sz="3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1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1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sz="3100" b="0" i="1" smtClean="0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3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1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1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31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1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31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sz="31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100" b="0" i="1" smtClean="0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31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3100" b="0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n-US" sz="31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100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3100" b="0" i="1" smtClean="0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e>
                          </m:d>
                        </m:sub>
                        <m:sup>
                          <m:r>
                            <a:rPr lang="en-US" sz="31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31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1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1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1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3100" b="0" i="1" baseline="3000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3100" b="0" i="1" smtClean="0">
                          <a:latin typeface="Cambria Math"/>
                        </a:rPr>
                        <m:t>𝑑𝑧</m:t>
                      </m:r>
                    </m:oMath>
                  </m:oMathPara>
                </a14:m>
                <a:endParaRPr lang="en-US" sz="31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1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31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sz="3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100" b="0" i="1" smtClean="0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sz="31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1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1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1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31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1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31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3100" i="1"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sz="31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1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3100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3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84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By using the same procedure, if symbol 1 is transmitted, then the conditional probability density function of Y, given that symbol 1 was sent is given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sub>
                            </m:sSub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 smtClean="0"/>
                  <a:t>Which is plotted in the next slide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0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probability density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latin typeface="Cambria Math"/>
                      </a:rPr>
                      <m:t>|1)</m:t>
                    </m:r>
                  </m:oMath>
                </a14:m>
                <a:r>
                  <a:rPr lang="en-US" dirty="0" smtClean="0"/>
                  <a:t> is plotted </a:t>
                </a:r>
                <a:r>
                  <a:rPr lang="en-US" dirty="0"/>
                  <a:t>as shown below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895600"/>
            <a:ext cx="45148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025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probability of error that symbol 1 is sent and received bit is mistakenly read as 0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  <m:r>
                                        <a:rPr lang="en-US" i="1" baseline="30000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3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71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 for the average probability of error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average probability of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95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order to find the value of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 which minimizes the average probability of error we need to derive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with respect to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 and then equate to zero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From math's point of view (Leibniz’s rule)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erfc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baseline="3000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1556" b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7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 smtClean="0"/>
                  <a:t>Optimum value of the threshold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sz="4000" dirty="0" smtClean="0"/>
                  <a:t> value </a:t>
                </a:r>
                <a:endParaRPr lang="en-US" sz="40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553" b="-33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000" dirty="0" smtClean="0"/>
                  <a:t>If we apply the previous rule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000" dirty="0" smtClean="0"/>
                  <a:t>, </a:t>
                </a:r>
                <a:r>
                  <a:rPr lang="en-US" sz="3000" dirty="0" smtClean="0"/>
                  <a:t>then </a:t>
                </a:r>
                <a:r>
                  <a:rPr lang="en-US" sz="3000" dirty="0" smtClean="0"/>
                  <a:t>we may have the following equations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3000" dirty="0" smtClean="0"/>
                  <a:t>By solving the previous equation we may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𝐴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f>
                                    <m:fPr>
                                      <m:type m:val="lin"/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den>
                                  </m:f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𝐴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f>
                                    <m:fPr>
                                      <m:type m:val="lin"/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den>
                                  </m:f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|1)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|0)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36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From the previous equation, we may have the following expression for the optimum threshold point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𝑜𝑝𝑡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𝑙𝑛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If both symbols 0 and 1 occurs equally in the bit stream,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, then</a:t>
                </a:r>
              </a:p>
              <a:p>
                <a:pPr marL="1314450" lvl="2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𝑜𝑝𝑡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7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error rate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receiver of the communication system can be modeled as shown below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The signaling interval will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 is the bit duration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32503"/>
            <a:ext cx="7010401" cy="168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27548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x(t)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2743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y(t)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2831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Y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87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371600" lvl="4" indent="-4572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𝑒𝑟𝑓𝑐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9144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9144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9144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98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 smtClean="0"/>
                  <a:t>Average probability of error </a:t>
                </a:r>
                <a:r>
                  <a:rPr lang="en-US" sz="4000" dirty="0" err="1" smtClean="0"/>
                  <a:t>vs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plot of the average probability of error as a function of the signal to noise energy is shown below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956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964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it can be seen from the previous figure, the average probability of error decreases exponential as the signal to noise energy is increased</a:t>
            </a:r>
          </a:p>
          <a:p>
            <a:r>
              <a:rPr lang="en-US" dirty="0" smtClean="0"/>
              <a:t>For large values of the signal to noise energy the complementary error function can be approximated 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28194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78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94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93" y="3036333"/>
            <a:ext cx="7510607" cy="310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2590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chemeClr val="tx2">
                    <a:lumMod val="10000"/>
                  </a:schemeClr>
                </a:solidFill>
              </a:rPr>
              <a:t>Solution</a:t>
            </a:r>
            <a:endParaRPr lang="en-US" sz="2400" i="1" u="sng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35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Example1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29" y="1600200"/>
            <a:ext cx="67248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228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1600200"/>
            <a:ext cx="8153400" cy="155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469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53390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lphaLcParenR"/>
                </a:pPr>
                <a:r>
                  <a:rPr lang="en-US" sz="2400" dirty="0" smtClean="0"/>
                  <a:t>The average probability of error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erfc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sz="24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We can rewrite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erfc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erfc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den>
                                </m:f>
                              </m:e>
                            </m:rad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erfc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𝐴</m:t>
                                </m:r>
                              </m:num>
                              <m:den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4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533900"/>
              </a:xfrm>
              <a:blipFill rotWithShape="1">
                <a:blip r:embed="rId2"/>
                <a:stretch>
                  <a:fillRect l="-1259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98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93" y="1600200"/>
            <a:ext cx="5425007" cy="454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286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72624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295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315200" cy="455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94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error rate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received signal can be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𝑠𝑦𝑚𝑏𝑜𝑙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1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𝑤𝑎𝑠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𝑠𝑒𝑛𝑡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𝑠𝑦𝑚𝑏𝑜𝑙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0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𝑤𝑎𝑠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𝑠𝑒𝑛𝑡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It is assumed that the receiver has acquired knowledge of the starting and ending times of each transmitted pulse</a:t>
                </a:r>
              </a:p>
              <a:p>
                <a:r>
                  <a:rPr lang="en-US" dirty="0" smtClean="0"/>
                  <a:t>The receiver has a prior knowledge of the pulse shape, but not the pulse polarity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84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21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79" y="1600200"/>
            <a:ext cx="73793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705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600201"/>
            <a:ext cx="7086599" cy="457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570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3403"/>
            <a:ext cx="8153400" cy="130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026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000" dirty="0" smtClean="0"/>
                  <a:t>Signaling with NRZ pulses represents an example of antipodal signaling, we can use</a:t>
                </a:r>
                <a:endParaRPr lang="en-US" sz="30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000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3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3000" i="1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3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sz="3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/>
                        </a:rPr>
                        <m:t>1</m:t>
                      </m:r>
                      <m:r>
                        <a:rPr lang="en-US" sz="3000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3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  <m:r>
                        <a:rPr lang="en-US" sz="3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3000" i="1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3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000" i="1">
                                      <a:latin typeface="Cambria Math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sz="3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56000</m:t>
                                      </m:r>
                                    </m:den>
                                  </m:f>
                                  <m:r>
                                    <a:rPr lang="en-US" sz="3000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−6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10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0" dirty="0" smtClean="0">
                    <a:latin typeface="+mj-lt"/>
                  </a:rPr>
                  <a:t>Using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erfc</m:t>
                    </m:r>
                    <m:r>
                      <a:rPr lang="en-US" i="1" dirty="0" smtClean="0">
                        <a:latin typeface="Cambria Math"/>
                      </a:rPr>
                      <m:t>⁡(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i="0" dirty="0" smtClean="0">
                    <a:latin typeface="+mj-lt"/>
                  </a:rPr>
                  <a:t> table</a:t>
                </a:r>
                <a:r>
                  <a:rPr lang="en-US" b="0" i="0" dirty="0" smtClean="0">
                    <a:latin typeface="+mj-lt"/>
                  </a:rPr>
                  <a:t> we</a:t>
                </a:r>
                <a:r>
                  <a:rPr lang="en-US" i="0" dirty="0" smtClean="0">
                    <a:latin typeface="+mj-lt"/>
                  </a:rPr>
                  <a:t> find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56000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−6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dirty="0">
                          <a:latin typeface="Cambria Math"/>
                        </a:rPr>
                        <m:t>=2.18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dirty="0">
                          <a:latin typeface="Cambria Math"/>
                        </a:rPr>
                        <m:t>=</m:t>
                      </m:r>
                      <m:r>
                        <a:rPr lang="en-US" b="0" i="0" dirty="0" smtClean="0">
                          <a:latin typeface="Cambria Math"/>
                        </a:rPr>
                        <m:t>0.266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With 3-dB power loss the power at the transmitting end of the cable would be twice the power at the receiving terminal, this means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𝑡𝑥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𝑟𝑥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0.532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𝑤𝑎𝑡𝑡</m:t>
                    </m:r>
                  </m:oMath>
                </a14:m>
                <a:endParaRPr lang="en-US" dirty="0" smtClean="0"/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b="-5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8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structure of the receiver used to perform this </a:t>
            </a:r>
            <a:r>
              <a:rPr lang="en-US" dirty="0" smtClean="0"/>
              <a:t>decision making process is shown below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399"/>
            <a:ext cx="6934200" cy="163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58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receiver detects a bit there are two possible kinds of error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Symbol 1 is chosen when a 0 was actually transmitted; we refer to this error as an error of the first kind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Symbol 0 is chosen when a 1 was actually transmitted; </a:t>
            </a:r>
            <a:r>
              <a:rPr lang="en-US" dirty="0"/>
              <a:t>we refer to this error as an error of the </a:t>
            </a:r>
            <a:r>
              <a:rPr lang="en-US" dirty="0" smtClean="0"/>
              <a:t>second </a:t>
            </a:r>
            <a:r>
              <a:rPr lang="en-US" dirty="0"/>
              <a:t>kind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probability of error calculations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determine the average probability of error, each of the above two situations will be considered separately</a:t>
                </a:r>
              </a:p>
              <a:p>
                <a:r>
                  <a:rPr lang="en-US" dirty="0" smtClean="0"/>
                  <a:t>If symbol 0 was sent then, the received signal is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5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probability of error calculations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matched filter output will be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</a:rPr>
                        <m:t>𝐴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The matched filter output represents a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𝑌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3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probability of error calculations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000" dirty="0" smtClean="0"/>
                  <a:t>This random variable is a Gaussian distributed variable with a mean of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−</m:t>
                    </m:r>
                    <m:r>
                      <a:rPr lang="en-US" sz="3000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sz="3000" dirty="0" smtClean="0"/>
              </a:p>
              <a:p>
                <a:r>
                  <a:rPr lang="en-US" sz="3000" dirty="0" smtClean="0"/>
                  <a:t>The variance of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3000" dirty="0" smtClean="0"/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00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3000" b="0" i="1" baseline="30000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𝑌</m:t>
                        </m:r>
                      </m:sub>
                      <m:sup/>
                    </m:sSubSup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endParaRPr lang="en-US" sz="3000" dirty="0" smtClean="0"/>
              </a:p>
              <a:p>
                <a:r>
                  <a:rPr lang="en-US" sz="3000" dirty="0" smtClean="0"/>
                  <a:t>The conditional probability density function the random variable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3000" dirty="0" smtClean="0"/>
                  <a:t>, given that symbol 0 was sent, is therefore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𝑦</m:t>
                        </m:r>
                      </m:e>
                      <m:e>
                        <m:r>
                          <a:rPr lang="en-US" sz="30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sz="3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3000" b="0" i="1" smtClean="0"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3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sub>
                            </m:sSub>
                          </m:e>
                        </m:rad>
                      </m:den>
                    </m:f>
                    <m:sSup>
                      <m:sSup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0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en-US" sz="30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3000" b="0" i="1" smtClean="0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f>
                                  <m:fPr>
                                    <m:type m:val="lin"/>
                                    <m:ctrlPr>
                                      <a:rPr lang="en-US" sz="3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3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000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30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3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000" b="0" i="1" smtClean="0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30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sz="3000" dirty="0" smtClean="0"/>
                  <a:t> </a:t>
                </a:r>
                <a:endParaRPr lang="en-US" sz="3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65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probability of error calculations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probability density function is plotted as shown below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To compute the conditional probability,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dirty="0" smtClean="0"/>
                  <a:t>, of error that symbol 0 was sent, we need to find the area between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b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57425"/>
            <a:ext cx="3167063" cy="174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063497"/>
      </p:ext>
    </p:extLst>
  </p:cSld>
  <p:clrMapOvr>
    <a:masterClrMapping/>
  </p:clrMapOvr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5910</TotalTime>
  <Words>1786</Words>
  <Application>Microsoft Office PowerPoint</Application>
  <PresentationFormat>On-screen Show (4:3)</PresentationFormat>
  <Paragraphs>158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Digital Dots</vt:lpstr>
      <vt:lpstr>Error rate due to noise</vt:lpstr>
      <vt:lpstr>Bit error rate</vt:lpstr>
      <vt:lpstr>Bit error rate</vt:lpstr>
      <vt:lpstr>Receiver model</vt:lpstr>
      <vt:lpstr>Possible errors</vt:lpstr>
      <vt:lpstr>Average probability of error calculations</vt:lpstr>
      <vt:lpstr>Average probability of error calculations</vt:lpstr>
      <vt:lpstr>Average probability of error calculations</vt:lpstr>
      <vt:lpstr>Average probability of error calculations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Expression for the average probability of error</vt:lpstr>
      <vt:lpstr>PowerPoint Presentation</vt:lpstr>
      <vt:lpstr>Optimum value of the threshold λ value </vt:lpstr>
      <vt:lpstr>PowerPoint Presentation</vt:lpstr>
      <vt:lpstr>PowerPoint Presentation</vt:lpstr>
      <vt:lpstr>Average probability of error vs E_b/N_0 </vt:lpstr>
      <vt:lpstr>PowerPoint Presentation</vt:lpstr>
      <vt:lpstr>Example1</vt:lpstr>
      <vt:lpstr>Example1 solution</vt:lpstr>
      <vt:lpstr>Example 2</vt:lpstr>
      <vt:lpstr>Example 2 solution</vt:lpstr>
      <vt:lpstr>Example 2 solution</vt:lpstr>
      <vt:lpstr>Example 2 Solution</vt:lpstr>
      <vt:lpstr>Example 2 solution</vt:lpstr>
      <vt:lpstr>Example 2 solution</vt:lpstr>
      <vt:lpstr>Example 2 solution</vt:lpstr>
      <vt:lpstr>Example 3</vt:lpstr>
      <vt:lpstr>Example 3 solution</vt:lpstr>
      <vt:lpstr>Example 3 solution</vt:lpstr>
    </vt:vector>
  </TitlesOfParts>
  <Company>SweetHaven Publishing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L. Heiserman</dc:creator>
  <cp:lastModifiedBy>Laura</cp:lastModifiedBy>
  <cp:revision>360</cp:revision>
  <dcterms:created xsi:type="dcterms:W3CDTF">2004-08-13T16:35:55Z</dcterms:created>
  <dcterms:modified xsi:type="dcterms:W3CDTF">2011-10-13T04:04:51Z</dcterms:modified>
</cp:coreProperties>
</file>