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5"/>
  </p:notesMasterIdLst>
  <p:handoutMasterIdLst>
    <p:handoutMasterId r:id="rId26"/>
  </p:handoutMasterIdLst>
  <p:sldIdLst>
    <p:sldId id="379" r:id="rId2"/>
    <p:sldId id="380" r:id="rId3"/>
    <p:sldId id="384" r:id="rId4"/>
    <p:sldId id="382" r:id="rId5"/>
    <p:sldId id="383" r:id="rId6"/>
    <p:sldId id="385" r:id="rId7"/>
    <p:sldId id="387" r:id="rId8"/>
    <p:sldId id="386" r:id="rId9"/>
    <p:sldId id="388" r:id="rId10"/>
    <p:sldId id="389" r:id="rId11"/>
    <p:sldId id="390" r:id="rId12"/>
    <p:sldId id="391" r:id="rId13"/>
    <p:sldId id="402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401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ECE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327" autoAdjust="0"/>
    <p:restoredTop sz="99237" autoAdjust="0"/>
  </p:normalViewPr>
  <p:slideViewPr>
    <p:cSldViewPr>
      <p:cViewPr>
        <p:scale>
          <a:sx n="75" d="100"/>
          <a:sy n="75" d="100"/>
        </p:scale>
        <p:origin x="-744" y="-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B1C9A15-B692-490F-8749-16308C87B629}" type="datetimeFigureOut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08CB9E8-C676-4061-AADA-A17E0B1A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44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FE6735-1682-418B-AE6B-06A9761EB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16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2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605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605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C4DDD-7BB8-4AC9-9F33-480B3CA16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16325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2D07E-4180-486A-86AB-D86ABD696F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23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A508E-C0CD-4983-A648-9D1B3F292E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2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73DE3-3A65-4B9F-8731-A260C37A48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95BB-DDC9-4686-B23F-4FE83FAD1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7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00A1C-394A-4E30-AF85-A776BEE868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2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C4EDC-7F26-4C02-B978-C11F1C54D3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7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5808F-92BE-4681-B4F2-9904C488A4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6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E563-0F30-4375-8E33-7912D87D9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7B242-9269-4FB2-8C23-B63CE52D92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2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B1D5A-5564-4302-851C-587C78994D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0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3481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5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5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503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C4A711B-383C-4882-BD7C-6D54BCDBD9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503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3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3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03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Correlative level coding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Correlative level coding is a method to add ISI in the transmitted bits in controlled manner</a:t>
                </a:r>
              </a:p>
              <a:p>
                <a:r>
                  <a:rPr lang="en-US" dirty="0"/>
                  <a:t>By adding this controlled ISI, it would be possible to achieve a signaling rate of </a:t>
                </a:r>
                <a14:m>
                  <m:oMath xmlns:m="http://schemas.openxmlformats.org/officeDocument/2006/math">
                    <m:r>
                      <a:rPr lang="en-US" dirty="0"/>
                      <m:t>2</m:t>
                    </m:r>
                    <m:r>
                      <a:rPr lang="en-US" dirty="0"/>
                      <m:t>𝑊</m:t>
                    </m:r>
                  </m:oMath>
                </a14:m>
                <a:r>
                  <a:rPr lang="en-US" dirty="0"/>
                  <a:t> symbols per second in a channel of bandwidth of </a:t>
                </a:r>
                <a14:m>
                  <m:oMath xmlns:m="http://schemas.openxmlformats.org/officeDocument/2006/math">
                    <m:r>
                      <a:rPr lang="en-US" dirty="0"/>
                      <m:t>𝑊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dirty="0"/>
                      <m:t>𝐻𝑧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r="-3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impulse response of the duo binary encoder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24468" b="-41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38599"/>
            <a:ext cx="6400800" cy="207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399"/>
            <a:ext cx="4648200" cy="236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73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Notes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2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</a:rPr>
              <a:t>The response of a pulse is spread over more than one signaling </a:t>
            </a:r>
            <a:r>
              <a:rPr lang="en-US" altLang="ko-KR" dirty="0" smtClean="0">
                <a:ea typeface="굴림" charset="-127"/>
              </a:rPr>
              <a:t>interval</a:t>
            </a:r>
            <a:endParaRPr lang="en-US" altLang="ko-KR" dirty="0">
              <a:ea typeface="굴림" charset="-127"/>
            </a:endParaRPr>
          </a:p>
          <a:p>
            <a:r>
              <a:rPr lang="en-US" altLang="ko-KR" dirty="0">
                <a:ea typeface="굴림" charset="-127"/>
              </a:rPr>
              <a:t>The response is partial in any signaling </a:t>
            </a:r>
            <a:r>
              <a:rPr lang="en-US" altLang="ko-KR" dirty="0" smtClean="0">
                <a:ea typeface="굴림" charset="-127"/>
              </a:rPr>
              <a:t>interval</a:t>
            </a:r>
            <a:endParaRPr lang="en-US" altLang="ko-KR" dirty="0">
              <a:ea typeface="굴림" charset="-127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81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(decoding) of duo binary signals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order to detect or recover the bits into its original format we can reverse the operation made in the modulator according to following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4164693"/>
            <a:ext cx="5257801" cy="19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72200" y="377773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Decision feed 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26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duo binary coding and decoding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000" dirty="0" smtClean="0"/>
                  <a:t>Consider the binary sequence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3000" b="0" i="1" smtClean="0">
                        <a:latin typeface="Cambria Math"/>
                      </a:rPr>
                      <m:t>=0010110</m:t>
                    </m:r>
                  </m:oMath>
                </a14:m>
                <a:r>
                  <a:rPr lang="en-US" sz="3000" dirty="0" smtClean="0"/>
                  <a:t> find the coded sequence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0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000" dirty="0"/>
                  <a:t> </a:t>
                </a:r>
                <a:r>
                  <a:rPr lang="en-US" sz="3000" dirty="0" smtClean="0"/>
                  <a:t>and the decoded sequence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300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sz="30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000" dirty="0"/>
                  <a:t> </a:t>
                </a:r>
                <a:r>
                  <a:rPr lang="en-US" sz="3000" dirty="0" smtClean="0"/>
                  <a:t> assume the first bit is the reference bit</a:t>
                </a:r>
              </a:p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000" i="1" smtClean="0">
                            <a:latin typeface="Cambria Math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0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0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mr>
                    </m:m>
                  </m:oMath>
                </a14:m>
                <a:endParaRPr lang="en-US" sz="3000" dirty="0" smtClean="0"/>
              </a:p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000" i="1" smtClean="0">
                            <a:latin typeface="Cambria Math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300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0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0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30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0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0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mr>
                    </m:m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r="-148" b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00473"/>
            <a:ext cx="408684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15759"/>
            <a:ext cx="4086840" cy="37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13300"/>
            <a:ext cx="3401040" cy="341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201226"/>
            <a:ext cx="3401040" cy="356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38800"/>
            <a:ext cx="3401040" cy="37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186004"/>
            <a:ext cx="356561" cy="356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6000" y="5269468"/>
                <a:ext cx="17087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269468"/>
                <a:ext cx="1708731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54965" y="4831894"/>
                <a:ext cx="25746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965" y="4831894"/>
                <a:ext cx="2574635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940080" y="3352800"/>
            <a:ext cx="188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 bit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2057201" y="3711833"/>
            <a:ext cx="114400" cy="174367"/>
          </a:xfrm>
          <a:prstGeom prst="straightConnector1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99066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comings of duo binary coding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duo binary coding suffers from two shortcomings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 smtClean="0"/>
                  <a:t>If one a given bit received in error, then the error tends to propagate in the succeeding bits. This known as error propagation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 smtClean="0"/>
                  <a:t>It can be seen from the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 the frequency response contains a DC components which makes it improper for AC communication channels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r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927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propagation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Error propagation can be solved by using pre-coding</a:t>
                </a:r>
              </a:p>
              <a:p>
                <a:r>
                  <a:rPr lang="en-US" dirty="0" smtClean="0"/>
                  <a:t>In pre-coding the binary sequence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is converted into another binary sequence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according to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⊕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Where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⊕</m:t>
                    </m:r>
                  </m:oMath>
                </a14:m>
                <a:r>
                  <a:rPr lang="en-US" dirty="0" smtClean="0"/>
                  <a:t> denotes modulo-two addition (XOR)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r="-3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354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diagram of duo binary encoder with pre-coding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78641"/>
            <a:ext cx="8272779" cy="266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114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Duo binary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with pre-coding notes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24468" b="-41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coded sequence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produced with pre-coding consists of three levels as illustrated  by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𝑑𝑎𝑡𝑎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𝑠𝑦𝑚𝑏𝑜𝑙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𝑖𝑠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±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𝑖𝑓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𝑑𝑎𝑡𝑎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𝑠𝑦𝑚𝑏𝑜𝑙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𝑖𝑠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49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Detection of original binary data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pre-coding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000" t="-24468" r="-4370" b="-41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It can be noticed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i="1">
                                <a:latin typeface="Cambria Math"/>
                              </a:rPr>
                              <m:t>𝑖𝑓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&lt;1 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𝑠𝑦𝑚𝑏𝑜𝑙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𝑖𝑠</m:t>
                            </m:r>
                            <m:r>
                              <a:rPr lang="en-US" i="1">
                                <a:latin typeface="Cambria Math"/>
                              </a:rPr>
                              <m:t> 1</m:t>
                            </m:r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/>
                              </a:rPr>
                              <m:t>𝑖𝑓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&gt;1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𝑠𝑦𝑚𝑏𝑜𝑙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𝑖𝑠</m:t>
                            </m:r>
                            <m:r>
                              <a:rPr lang="en-US" i="1">
                                <a:latin typeface="Cambria Math"/>
                              </a:rPr>
                              <m:t> 0</m:t>
                            </m:r>
                          </m:e>
                        </m:mr>
                      </m:m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From this discussion the decoder can be a simple rectifier followed by a decision device (comparator) as shown in the </a:t>
                </a:r>
                <a:r>
                  <a:rPr lang="en-US" smtClean="0"/>
                  <a:t>next </a:t>
                </a:r>
                <a:r>
                  <a:rPr lang="en-US" smtClean="0"/>
                  <a:t>slide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2019" r="-2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963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diagram of the detector with </a:t>
            </a:r>
            <a:r>
              <a:rPr lang="en-US" dirty="0" err="1" smtClean="0"/>
              <a:t>precoding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7848600" cy="203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520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Duo binary signaling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idea of correlative level coding is illustrated by considering the duo binary signaling</a:t>
            </a:r>
          </a:p>
          <a:p>
            <a:r>
              <a:rPr lang="en-US" dirty="0" smtClean="0"/>
              <a:t>“duo” means doubling of the transmission capacity of a straight binary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240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Duo binary coding with pre-coding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19767"/>
            <a:ext cx="8153400" cy="159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1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duo binary signaling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</a:rPr>
              <a:t>In </a:t>
            </a:r>
            <a:r>
              <a:rPr lang="en-US" altLang="ko-KR" dirty="0" smtClean="0">
                <a:ea typeface="굴림" charset="-127"/>
              </a:rPr>
              <a:t>duo binary </a:t>
            </a:r>
            <a:r>
              <a:rPr lang="en-US" altLang="ko-KR" dirty="0">
                <a:ea typeface="굴림" charset="-127"/>
              </a:rPr>
              <a:t>signaling, H(f) is nonzero at the </a:t>
            </a:r>
            <a:r>
              <a:rPr lang="en-US" altLang="ko-KR" dirty="0" smtClean="0">
                <a:ea typeface="굴림" charset="-127"/>
              </a:rPr>
              <a:t>origin</a:t>
            </a:r>
          </a:p>
          <a:p>
            <a:r>
              <a:rPr lang="en-US" altLang="ko-KR" dirty="0">
                <a:ea typeface="굴림" charset="-127"/>
              </a:rPr>
              <a:t>We can correct this deficiency  by using the class IV partial response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Picture 4" descr="f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33800"/>
            <a:ext cx="6858000" cy="230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79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response of the modified duo binary signaling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5562600" cy="89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33697"/>
            <a:ext cx="6667500" cy="89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f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3962400"/>
            <a:ext cx="5114925" cy="206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84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Impulse response of the modified duo binary signaling scheme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Time </a:t>
            </a:r>
            <a:r>
              <a:rPr lang="en-US" dirty="0" err="1" smtClean="0">
                <a:cs typeface="Times New Roman" pitchFamily="18" charset="0"/>
              </a:rPr>
              <a:t>Sequency</a:t>
            </a:r>
            <a:r>
              <a:rPr lang="en-US" smtClean="0">
                <a:cs typeface="Times New Roman" pitchFamily="18" charset="0"/>
              </a:rPr>
              <a:t>: interpretation of receiving 2, 0, and -2?</a:t>
            </a:r>
          </a:p>
        </p:txBody>
      </p:sp>
      <p:pic>
        <p:nvPicPr>
          <p:cNvPr id="6" name="Picture 4" descr="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09800"/>
            <a:ext cx="3325323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f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08413"/>
            <a:ext cx="4330877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49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Duo binary signaling (continued)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 a binary sequence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consisting of uncorrelated binary symbols 1 and 0, each having a duration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This sequence is applied to a pulse amplitude modulator producing two-level sequence of short pulses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𝑖𝑓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𝑠𝑦𝑚𝑏𝑜𝑙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𝑖𝑠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𝑖𝑓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𝑠𝑦𝑚𝑏𝑜𝑙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𝑖𝑠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945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Duo binary encoder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duo binary encoder converts the two levels binary sequence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𝑖𝑓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𝑠𝑦𝑚𝑏𝑜𝑙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𝑖𝑠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𝑖𝑓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𝑠𝑦𝑚𝑏𝑜𝑙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𝑖𝑠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into </a:t>
                </a:r>
                <a:r>
                  <a:rPr lang="en-US" dirty="0"/>
                  <a:t>three level output, namely, -2,0,+</a:t>
                </a:r>
                <a:r>
                  <a:rPr lang="en-US" dirty="0" smtClean="0"/>
                  <a:t>2</a:t>
                </a:r>
              </a:p>
              <a:p>
                <a:r>
                  <a:rPr lang="en-US" dirty="0" smtClean="0"/>
                  <a:t>This transformation can be achieved by using the equation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 which is implemented as shown in the next slide</a:t>
                </a:r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2019" r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724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Duo binary encoder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Block diagram of the duo binary encoder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7620000" cy="260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450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meaning of duo binary level coding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transformation described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 changes the input two level sequence of uncorrelated binary sequence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into a sequence of correlated three levels pulses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This correlation between adjacent pulses may be viewed as introducing ISI in the transmitted signal in an artificial manner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r="-3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163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Impulse response of the duo binary encoder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impulse response of the duo binary encoder can be derived as follows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𝑁𝑦𝑞𝑢𝑖𝑠𝑡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𝑓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𝑁𝑦𝑞𝑢𝑖𝑠𝑡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𝑓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</a:rPr>
                            <m:t>𝑗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𝑓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𝑁𝑦𝑞𝑢𝑖𝑠𝑡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</a:rPr>
                        <m:t>cos</m:t>
                      </m:r>
                      <m:r>
                        <a:rPr lang="en-US" sz="2800" i="1">
                          <a:latin typeface="Cambria Math"/>
                        </a:rPr>
                        <m:t>⁡(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𝑓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</a:rPr>
                            <m:t>𝑗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𝑓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558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Impulse response of the duo binary encoder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Recall from the ISI section that the frequency response of an ideal Nyquist channel was defined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𝑁𝑦𝑞𝑢𝑖𝑠𝑡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  <a:ea typeface="Cambria Math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  <a:ea typeface="Cambria Math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400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r>
                  <a:rPr lang="en-US" sz="2400" dirty="0" smtClean="0"/>
                  <a:t>Now the frequency response of the duo binary encoder became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⁡(2</m:t>
                                </m:r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𝑓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  <a:ea typeface="Cambria Math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  <a:ea typeface="Cambria Math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  <a:ea typeface="Cambria Math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  <a:ea typeface="Cambria Math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  <a:ea typeface="Cambria Math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  <a:ea typeface="Cambria Math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66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Graphical representation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24468" b="-12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469832"/>
            <a:ext cx="8229601" cy="272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666499"/>
      </p:ext>
    </p:extLst>
  </p:cSld>
  <p:clrMapOvr>
    <a:masterClrMapping/>
  </p:clrMapOvr>
</p:sld>
</file>

<file path=ppt/theme/theme1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7362</TotalTime>
  <Words>1150</Words>
  <Application>Microsoft Office PowerPoint</Application>
  <PresentationFormat>On-screen Show (4:3)</PresentationFormat>
  <Paragraphs>97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Digital Dots</vt:lpstr>
      <vt:lpstr>Correlative level coding</vt:lpstr>
      <vt:lpstr>Duo binary signaling</vt:lpstr>
      <vt:lpstr>Duo binary signaling (continued)</vt:lpstr>
      <vt:lpstr>Duo binary encoder</vt:lpstr>
      <vt:lpstr>Duo binary encoder</vt:lpstr>
      <vt:lpstr>Physical meaning of duo binary level coding</vt:lpstr>
      <vt:lpstr>Impulse response of the duo binary encoder</vt:lpstr>
      <vt:lpstr>Impulse response of the duo binary encoder</vt:lpstr>
      <vt:lpstr>Graphical representation of H_I (f)</vt:lpstr>
      <vt:lpstr>The impulse response of the duo binary encoder H_I (f)</vt:lpstr>
      <vt:lpstr>Notes about H_I (f) </vt:lpstr>
      <vt:lpstr>Detection (decoding) of duo binary signals</vt:lpstr>
      <vt:lpstr>Example of duo binary coding and decoding</vt:lpstr>
      <vt:lpstr>Short comings of duo binary coding</vt:lpstr>
      <vt:lpstr>Error propagation</vt:lpstr>
      <vt:lpstr>Block diagram of duo binary encoder with pre-coding</vt:lpstr>
      <vt:lpstr>Duo binary sequence c_k with pre-coding notes</vt:lpstr>
      <vt:lpstr>Detection of original binary data from c_k pre-coding</vt:lpstr>
      <vt:lpstr>Block diagram of the detector with precoding</vt:lpstr>
      <vt:lpstr>Example Duo binary coding with pre-coding</vt:lpstr>
      <vt:lpstr>Modified duo binary signaling</vt:lpstr>
      <vt:lpstr>Frequency response of the modified duo binary signaling</vt:lpstr>
      <vt:lpstr>Impulse response of the modified duo binary signaling scheme</vt:lpstr>
    </vt:vector>
  </TitlesOfParts>
  <Company>SweetHaven Publishing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L. Heiserman</dc:creator>
  <cp:lastModifiedBy>laura</cp:lastModifiedBy>
  <cp:revision>431</cp:revision>
  <dcterms:created xsi:type="dcterms:W3CDTF">2004-08-13T16:35:55Z</dcterms:created>
  <dcterms:modified xsi:type="dcterms:W3CDTF">2011-04-04T13:59:58Z</dcterms:modified>
</cp:coreProperties>
</file>